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87" r:id="rId2"/>
    <p:sldId id="292" r:id="rId3"/>
    <p:sldId id="318" r:id="rId4"/>
    <p:sldId id="295" r:id="rId5"/>
    <p:sldId id="296" r:id="rId6"/>
    <p:sldId id="297" r:id="rId7"/>
    <p:sldId id="319" r:id="rId8"/>
    <p:sldId id="300" r:id="rId9"/>
    <p:sldId id="317" r:id="rId10"/>
    <p:sldId id="302" r:id="rId11"/>
    <p:sldId id="301" r:id="rId12"/>
    <p:sldId id="304" r:id="rId13"/>
    <p:sldId id="305" r:id="rId14"/>
    <p:sldId id="306" r:id="rId15"/>
    <p:sldId id="309" r:id="rId16"/>
    <p:sldId id="310" r:id="rId17"/>
    <p:sldId id="314" r:id="rId18"/>
    <p:sldId id="315" r:id="rId19"/>
    <p:sldId id="307" r:id="rId20"/>
    <p:sldId id="311" r:id="rId21"/>
    <p:sldId id="316" r:id="rId22"/>
  </p:sldIdLst>
  <p:sldSz cx="9144000" cy="6858000" type="screen4x3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Century Gothic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25406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9" autoAdjust="0"/>
    <p:restoredTop sz="94660"/>
  </p:normalViewPr>
  <p:slideViewPr>
    <p:cSldViewPr>
      <p:cViewPr varScale="1">
        <p:scale>
          <a:sx n="111" d="100"/>
          <a:sy n="111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What</a:t>
            </a:r>
            <a:r>
              <a:rPr lang="en-GB" baseline="0"/>
              <a:t> school does your child currently attend?</a:t>
            </a:r>
            <a:endParaRPr lang="en-GB"/>
          </a:p>
        </c:rich>
      </c:tx>
      <c:layout>
        <c:manualLayout>
          <c:xMode val="edge"/>
          <c:yMode val="edge"/>
          <c:x val="0.11006701627085348"/>
          <c:y val="2.6890751557687373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36452793400824907"/>
          <c:y val="0.49207103762488391"/>
          <c:w val="0.29935250950774039"/>
          <c:h val="0.50792898990508151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E6-4F69-A6C0-60E0CA75D289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E6-4F69-A6C0-60E0CA75D289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E6-4F69-A6C0-60E0CA75D289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2E6-4F69-A6C0-60E0CA75D289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2E6-4F69-A6C0-60E0CA75D289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2E6-4F69-A6C0-60E0CA75D289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2E6-4F69-A6C0-60E0CA75D289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2E6-4F69-A6C0-60E0CA75D289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2E6-4F69-A6C0-60E0CA75D289}"/>
              </c:ext>
            </c:extLst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2E6-4F69-A6C0-60E0CA75D2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Evening!$B$11:$B$20</c:f>
              <c:strCache>
                <c:ptCount val="10"/>
                <c:pt idx="0">
                  <c:v>Sidmouth Primary</c:v>
                </c:pt>
                <c:pt idx="1">
                  <c:v>St Peter's Primary - Budleigh</c:v>
                </c:pt>
                <c:pt idx="2">
                  <c:v>Newton Poppleford</c:v>
                </c:pt>
                <c:pt idx="3">
                  <c:v>Sidbury Primary</c:v>
                </c:pt>
                <c:pt idx="4">
                  <c:v>Seaton Primary</c:v>
                </c:pt>
                <c:pt idx="5">
                  <c:v>Branscombe</c:v>
                </c:pt>
                <c:pt idx="6">
                  <c:v>Otterton</c:v>
                </c:pt>
                <c:pt idx="7">
                  <c:v>Stockland</c:v>
                </c:pt>
                <c:pt idx="8">
                  <c:v>Broadclyst Primary</c:v>
                </c:pt>
                <c:pt idx="9">
                  <c:v>Beer Primary</c:v>
                </c:pt>
              </c:strCache>
            </c:strRef>
          </c:cat>
          <c:val>
            <c:numRef>
              <c:f>Evening!$C$11:$C$20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E2E6-4F69-A6C0-60E0CA75D289}"/>
            </c:ext>
          </c:extLst>
        </c:ser>
        <c:ser>
          <c:idx val="1"/>
          <c:order val="1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E2E6-4F69-A6C0-60E0CA75D289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E2E6-4F69-A6C0-60E0CA75D289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E2E6-4F69-A6C0-60E0CA75D289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E2E6-4F69-A6C0-60E0CA75D289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E2E6-4F69-A6C0-60E0CA75D289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E2E6-4F69-A6C0-60E0CA75D289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E2E6-4F69-A6C0-60E0CA75D289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E2E6-4F69-A6C0-60E0CA75D289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E2E6-4F69-A6C0-60E0CA75D289}"/>
              </c:ext>
            </c:extLst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E2E6-4F69-A6C0-60E0CA75D2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Evening!$B$11:$B$20</c:f>
              <c:strCache>
                <c:ptCount val="10"/>
                <c:pt idx="0">
                  <c:v>Sidmouth Primary</c:v>
                </c:pt>
                <c:pt idx="1">
                  <c:v>St Peter's Primary - Budleigh</c:v>
                </c:pt>
                <c:pt idx="2">
                  <c:v>Newton Poppleford</c:v>
                </c:pt>
                <c:pt idx="3">
                  <c:v>Sidbury Primary</c:v>
                </c:pt>
                <c:pt idx="4">
                  <c:v>Seaton Primary</c:v>
                </c:pt>
                <c:pt idx="5">
                  <c:v>Branscombe</c:v>
                </c:pt>
                <c:pt idx="6">
                  <c:v>Otterton</c:v>
                </c:pt>
                <c:pt idx="7">
                  <c:v>Stockland</c:v>
                </c:pt>
                <c:pt idx="8">
                  <c:v>Broadclyst Primary</c:v>
                </c:pt>
                <c:pt idx="9">
                  <c:v>Beer Primary</c:v>
                </c:pt>
              </c:strCache>
            </c:strRef>
          </c:cat>
          <c:val>
            <c:numRef>
              <c:f>Evening!$D$11:$D$20</c:f>
              <c:numCache>
                <c:formatCode>General</c:formatCode>
                <c:ptCount val="10"/>
                <c:pt idx="0">
                  <c:v>14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9-E2E6-4F69-A6C0-60E0CA75D289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1235602591929562E-2"/>
          <c:y val="0.17988077727682089"/>
          <c:w val="0.91330344270346453"/>
          <c:h val="0.3110416531389483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which</a:t>
            </a:r>
            <a:r>
              <a:rPr lang="en-GB" baseline="0"/>
              <a:t> town do you live in?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387262685914261"/>
          <c:y val="0.43731372120151657"/>
          <c:w val="0.28658595800524944"/>
          <c:h val="0.4776432633420824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4E-4DED-9292-B1580D8F48B7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4E-4DED-9292-B1580D8F48B7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84E-4DED-9292-B1580D8F48B7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84E-4DED-9292-B1580D8F48B7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84E-4DED-9292-B1580D8F48B7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84E-4DED-9292-B1580D8F48B7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84E-4DED-9292-B1580D8F48B7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84E-4DED-9292-B1580D8F48B7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84E-4DED-9292-B1580D8F48B7}"/>
              </c:ext>
            </c:extLst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84E-4DED-9292-B1580D8F48B7}"/>
              </c:ext>
            </c:extLst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84E-4DED-9292-B1580D8F48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Evening!$B$23:$B$33</c:f>
              <c:strCache>
                <c:ptCount val="11"/>
                <c:pt idx="0">
                  <c:v>Sidmouth</c:v>
                </c:pt>
                <c:pt idx="1">
                  <c:v>Budleigh Salterton</c:v>
                </c:pt>
                <c:pt idx="2">
                  <c:v>Seaton</c:v>
                </c:pt>
                <c:pt idx="3">
                  <c:v>Newton Poppleford</c:v>
                </c:pt>
                <c:pt idx="4">
                  <c:v>Sidford</c:v>
                </c:pt>
                <c:pt idx="5">
                  <c:v>Branscombe</c:v>
                </c:pt>
                <c:pt idx="6">
                  <c:v>Otterton</c:v>
                </c:pt>
                <c:pt idx="7">
                  <c:v>Colaton Raleigh</c:v>
                </c:pt>
                <c:pt idx="8">
                  <c:v>Offwell</c:v>
                </c:pt>
                <c:pt idx="9">
                  <c:v>Colyton</c:v>
                </c:pt>
                <c:pt idx="10">
                  <c:v>Woodbury</c:v>
                </c:pt>
              </c:strCache>
            </c:strRef>
          </c:cat>
          <c:val>
            <c:numRef>
              <c:f>Evening!$C$23:$C$33</c:f>
              <c:numCache>
                <c:formatCode>General</c:formatCode>
                <c:ptCount val="1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884E-4DED-9292-B1580D8F48B7}"/>
            </c:ext>
          </c:extLst>
        </c:ser>
        <c:ser>
          <c:idx val="1"/>
          <c:order val="1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884E-4DED-9292-B1580D8F48B7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884E-4DED-9292-B1580D8F48B7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884E-4DED-9292-B1580D8F48B7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884E-4DED-9292-B1580D8F48B7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884E-4DED-9292-B1580D8F48B7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884E-4DED-9292-B1580D8F48B7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884E-4DED-9292-B1580D8F48B7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884E-4DED-9292-B1580D8F48B7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884E-4DED-9292-B1580D8F48B7}"/>
              </c:ext>
            </c:extLst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884E-4DED-9292-B1580D8F48B7}"/>
              </c:ext>
            </c:extLst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C-884E-4DED-9292-B1580D8F48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Evening!$B$23:$B$33</c:f>
              <c:strCache>
                <c:ptCount val="11"/>
                <c:pt idx="0">
                  <c:v>Sidmouth</c:v>
                </c:pt>
                <c:pt idx="1">
                  <c:v>Budleigh Salterton</c:v>
                </c:pt>
                <c:pt idx="2">
                  <c:v>Seaton</c:v>
                </c:pt>
                <c:pt idx="3">
                  <c:v>Newton Poppleford</c:v>
                </c:pt>
                <c:pt idx="4">
                  <c:v>Sidford</c:v>
                </c:pt>
                <c:pt idx="5">
                  <c:v>Branscombe</c:v>
                </c:pt>
                <c:pt idx="6">
                  <c:v>Otterton</c:v>
                </c:pt>
                <c:pt idx="7">
                  <c:v>Colaton Raleigh</c:v>
                </c:pt>
                <c:pt idx="8">
                  <c:v>Offwell</c:v>
                </c:pt>
                <c:pt idx="9">
                  <c:v>Colyton</c:v>
                </c:pt>
                <c:pt idx="10">
                  <c:v>Woodbury</c:v>
                </c:pt>
              </c:strCache>
            </c:strRef>
          </c:cat>
          <c:val>
            <c:numRef>
              <c:f>Evening!$D$23:$D$33</c:f>
              <c:numCache>
                <c:formatCode>General</c:formatCode>
                <c:ptCount val="11"/>
                <c:pt idx="0">
                  <c:v>14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D-884E-4DED-9292-B1580D8F48B7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4874234470691179E-2"/>
          <c:y val="0.14856481481481484"/>
          <c:w val="0.91858486439195075"/>
          <c:h val="0.2916688538932634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i/we were made to feel</a:t>
            </a:r>
            <a:r>
              <a:rPr lang="en-GB" baseline="0"/>
              <a:t> welcome when visiting sidmouth College</a:t>
            </a:r>
            <a:endParaRPr lang="en-GB"/>
          </a:p>
        </c:rich>
      </c:tx>
      <c:layout>
        <c:manualLayout>
          <c:xMode val="edge"/>
          <c:yMode val="edge"/>
          <c:x val="0.10684711286089238"/>
          <c:y val="2.7777777777777801E-2"/>
        </c:manualLayout>
      </c:layout>
      <c:spPr>
        <a:noFill/>
        <a:ln>
          <a:noFill/>
        </a:ln>
        <a:effectLst/>
      </c:spPr>
    </c:title>
    <c:plotArea>
      <c:layout/>
      <c:doughnut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80-4443-B292-15E4820D0076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80-4443-B292-15E4820D0076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880-4443-B292-15E4820D0076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880-4443-B292-15E4820D00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Evening!$B$36:$B$39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Evening!$C$36:$C$39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880-4443-B292-15E4820D0076}"/>
            </c:ext>
          </c:extLst>
        </c:ser>
        <c:ser>
          <c:idx val="1"/>
          <c:order val="1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880-4443-B292-15E4820D0076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B880-4443-B292-15E4820D0076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B880-4443-B292-15E4820D0076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B880-4443-B292-15E4820D00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Evening!$B$36:$B$39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Evening!$D$36:$D$39</c:f>
              <c:numCache>
                <c:formatCode>General</c:formatCode>
                <c:ptCount val="4"/>
                <c:pt idx="0">
                  <c:v>22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880-4443-B292-15E4820D0076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after</a:t>
            </a:r>
            <a:r>
              <a:rPr lang="en-GB" baseline="0"/>
              <a:t> attending the open evening, are you more or less likely to send your child to sidmouth College?</a:t>
            </a:r>
          </a:p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B"/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35620892824081646"/>
          <c:y val="0.46745531330875745"/>
          <c:w val="0.31258223972003524"/>
          <c:h val="0.52097039953339175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25-42ED-B0D4-E304EED0CB4F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25-42ED-B0D4-E304EED0CB4F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25-42ED-B0D4-E304EED0CB4F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25-42ED-B0D4-E304EED0CB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Evening!$B$66:$B$69</c:f>
              <c:strCache>
                <c:ptCount val="4"/>
                <c:pt idx="0">
                  <c:v>More likely</c:v>
                </c:pt>
                <c:pt idx="1">
                  <c:v>Less likely</c:v>
                </c:pt>
                <c:pt idx="2">
                  <c:v>Neither</c:v>
                </c:pt>
                <c:pt idx="3">
                  <c:v>Undecided</c:v>
                </c:pt>
              </c:strCache>
            </c:strRef>
          </c:cat>
          <c:val>
            <c:numRef>
              <c:f>Evening!$C$66:$C$69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25-42ED-B0D4-E304EED0CB4F}"/>
            </c:ext>
          </c:extLst>
        </c:ser>
        <c:ser>
          <c:idx val="1"/>
          <c:order val="1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D25-42ED-B0D4-E304EED0CB4F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D25-42ED-B0D4-E304EED0CB4F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DD25-42ED-B0D4-E304EED0CB4F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DD25-42ED-B0D4-E304EED0CB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Evening!$B$66:$B$69</c:f>
              <c:strCache>
                <c:ptCount val="4"/>
                <c:pt idx="0">
                  <c:v>More likely</c:v>
                </c:pt>
                <c:pt idx="1">
                  <c:v>Less likely</c:v>
                </c:pt>
                <c:pt idx="2">
                  <c:v>Neither</c:v>
                </c:pt>
                <c:pt idx="3">
                  <c:v>Undecided</c:v>
                </c:pt>
              </c:strCache>
            </c:strRef>
          </c:cat>
          <c:val>
            <c:numRef>
              <c:f>Evening!$D$66:$D$69</c:f>
              <c:numCache>
                <c:formatCode>General</c:formatCode>
                <c:ptCount val="4"/>
                <c:pt idx="0">
                  <c:v>25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D25-42ED-B0D4-E304EED0CB4F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0B164C-4DE8-4F6F-A940-10C5AA02A250}" type="doc">
      <dgm:prSet loTypeId="urn:microsoft.com/office/officeart/2005/8/layout/cycle5" loCatId="cycle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ABE99A3-C18F-437F-A10C-25CAC3091C52}">
      <dgm:prSet phldrT="[Text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en-GB" sz="20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End of KS2</a:t>
          </a:r>
          <a:endParaRPr lang="en-GB" sz="2000" b="1" cap="none" spc="0" dirty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1C9FB4A1-1FB6-4F09-8AA7-41BDE5111130}" type="parTrans" cxnId="{F3F880D5-974B-410D-8529-AFB51D422086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en-GB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6EEFA09E-A455-4005-902B-564EC377E978}" type="sibTrans" cxnId="{F3F880D5-974B-410D-8529-AFB51D422086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en-GB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7FC820EB-E17B-477D-B453-FDA405F46A28}">
      <dgm:prSet phldrT="[Text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en-GB" sz="20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Teachers</a:t>
          </a:r>
          <a:endParaRPr lang="en-GB" sz="2000" b="1" cap="none" spc="0" dirty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F09FB608-59BA-490E-8F96-C81A92216E2A}" type="parTrans" cxnId="{E21D5493-AC77-4D2C-98DB-2518D34287FD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en-GB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002CCFBC-0125-4F0E-90C4-5ECAA8E8F66C}" type="sibTrans" cxnId="{E21D5493-AC77-4D2C-98DB-2518D34287FD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en-GB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B0263643-1720-4830-9ED3-025B430EAF5E}">
      <dgm:prSet phldrT="[Text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en-GB" sz="1800" b="1" cap="none" spc="0" dirty="0" err="1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Gov</a:t>
          </a:r>
          <a:endParaRPr lang="en-GB" sz="1800" b="1" cap="none" spc="0" dirty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3F6346C1-ACE3-4A97-A8BA-19C90E3C7C62}" type="parTrans" cxnId="{B9588F94-4C59-4427-8DF0-76B9549B56E9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en-GB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5A3C4903-F40E-4568-AC9A-8D0CEFB72440}" type="sibTrans" cxnId="{B9588F94-4C59-4427-8DF0-76B9549B56E9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en-GB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E34F5D51-08CF-4233-BF06-810933B6830E}">
      <dgm:prSet phldrT="[Text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en-GB" sz="20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End of Year</a:t>
          </a:r>
          <a:endParaRPr lang="en-GB" sz="2000" b="1" cap="none" spc="0" dirty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6B2F434A-90B4-4E74-A510-54ADB4F96976}" type="sibTrans" cxnId="{3751AEA5-BBB0-4630-81E7-FD3C824438A4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en-GB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84579C52-59C9-462A-A10D-AFB13DFE1D21}" type="parTrans" cxnId="{3751AEA5-BBB0-4630-81E7-FD3C824438A4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en-GB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35A93C86-FD2A-4DC2-B62D-3BCF9F1ECC00}" type="pres">
      <dgm:prSet presAssocID="{EE0B164C-4DE8-4F6F-A940-10C5AA02A25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B28ED15-902D-458B-AE4F-E92D67130DEF}" type="pres">
      <dgm:prSet presAssocID="{2ABE99A3-C18F-437F-A10C-25CAC3091C5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7684AE-CA50-4A4D-B2E9-E7BEC32FBE63}" type="pres">
      <dgm:prSet presAssocID="{2ABE99A3-C18F-437F-A10C-25CAC3091C52}" presName="spNode" presStyleCnt="0"/>
      <dgm:spPr/>
    </dgm:pt>
    <dgm:pt modelId="{B9EB8786-6C24-45EE-B194-6B20F7E99521}" type="pres">
      <dgm:prSet presAssocID="{6EEFA09E-A455-4005-902B-564EC377E978}" presName="sibTrans" presStyleLbl="sibTrans1D1" presStyleIdx="0" presStyleCnt="4"/>
      <dgm:spPr/>
      <dgm:t>
        <a:bodyPr/>
        <a:lstStyle/>
        <a:p>
          <a:endParaRPr lang="en-GB"/>
        </a:p>
      </dgm:t>
    </dgm:pt>
    <dgm:pt modelId="{295EED8E-4987-49C5-97B9-5116C24FB051}" type="pres">
      <dgm:prSet presAssocID="{E34F5D51-08CF-4233-BF06-810933B6830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5D323C-3657-4C55-A541-463BA4A8DF22}" type="pres">
      <dgm:prSet presAssocID="{E34F5D51-08CF-4233-BF06-810933B6830E}" presName="spNode" presStyleCnt="0"/>
      <dgm:spPr/>
    </dgm:pt>
    <dgm:pt modelId="{1166EB39-F204-4091-87DB-845F5D07AD26}" type="pres">
      <dgm:prSet presAssocID="{6B2F434A-90B4-4E74-A510-54ADB4F96976}" presName="sibTrans" presStyleLbl="sibTrans1D1" presStyleIdx="1" presStyleCnt="4"/>
      <dgm:spPr/>
      <dgm:t>
        <a:bodyPr/>
        <a:lstStyle/>
        <a:p>
          <a:endParaRPr lang="en-GB"/>
        </a:p>
      </dgm:t>
    </dgm:pt>
    <dgm:pt modelId="{B1F582FE-960B-444D-861D-F4C4CF28772A}" type="pres">
      <dgm:prSet presAssocID="{7FC820EB-E17B-477D-B453-FDA405F46A2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7DF9D9-BCF0-428A-B6C6-CFE240155AA4}" type="pres">
      <dgm:prSet presAssocID="{7FC820EB-E17B-477D-B453-FDA405F46A28}" presName="spNode" presStyleCnt="0"/>
      <dgm:spPr/>
    </dgm:pt>
    <dgm:pt modelId="{5301F4C3-3F4E-4E32-804E-4752E97B3873}" type="pres">
      <dgm:prSet presAssocID="{002CCFBC-0125-4F0E-90C4-5ECAA8E8F66C}" presName="sibTrans" presStyleLbl="sibTrans1D1" presStyleIdx="2" presStyleCnt="4"/>
      <dgm:spPr/>
      <dgm:t>
        <a:bodyPr/>
        <a:lstStyle/>
        <a:p>
          <a:endParaRPr lang="en-GB"/>
        </a:p>
      </dgm:t>
    </dgm:pt>
    <dgm:pt modelId="{8D343889-D3D9-4263-BDC5-D9B5431D109A}" type="pres">
      <dgm:prSet presAssocID="{B0263643-1720-4830-9ED3-025B430EAF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ECCF78-3777-4DBF-8296-7BC6A756E46E}" type="pres">
      <dgm:prSet presAssocID="{B0263643-1720-4830-9ED3-025B430EAF5E}" presName="spNode" presStyleCnt="0"/>
      <dgm:spPr/>
    </dgm:pt>
    <dgm:pt modelId="{3670F85C-9C2D-47DA-837E-A803977C9A89}" type="pres">
      <dgm:prSet presAssocID="{5A3C4903-F40E-4568-AC9A-8D0CEFB72440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E21D5493-AC77-4D2C-98DB-2518D34287FD}" srcId="{EE0B164C-4DE8-4F6F-A940-10C5AA02A250}" destId="{7FC820EB-E17B-477D-B453-FDA405F46A28}" srcOrd="2" destOrd="0" parTransId="{F09FB608-59BA-490E-8F96-C81A92216E2A}" sibTransId="{002CCFBC-0125-4F0E-90C4-5ECAA8E8F66C}"/>
    <dgm:cxn modelId="{5F996803-B8C6-4C9A-A0A7-290965C21B6E}" type="presOf" srcId="{7FC820EB-E17B-477D-B453-FDA405F46A28}" destId="{B1F582FE-960B-444D-861D-F4C4CF28772A}" srcOrd="0" destOrd="0" presId="urn:microsoft.com/office/officeart/2005/8/layout/cycle5"/>
    <dgm:cxn modelId="{3751AEA5-BBB0-4630-81E7-FD3C824438A4}" srcId="{EE0B164C-4DE8-4F6F-A940-10C5AA02A250}" destId="{E34F5D51-08CF-4233-BF06-810933B6830E}" srcOrd="1" destOrd="0" parTransId="{84579C52-59C9-462A-A10D-AFB13DFE1D21}" sibTransId="{6B2F434A-90B4-4E74-A510-54ADB4F96976}"/>
    <dgm:cxn modelId="{33E49A2E-07FD-4D10-A645-EAA87B35BDFD}" type="presOf" srcId="{6EEFA09E-A455-4005-902B-564EC377E978}" destId="{B9EB8786-6C24-45EE-B194-6B20F7E99521}" srcOrd="0" destOrd="0" presId="urn:microsoft.com/office/officeart/2005/8/layout/cycle5"/>
    <dgm:cxn modelId="{EC3D2C96-364D-4FB6-9F00-8D195AA37A67}" type="presOf" srcId="{6B2F434A-90B4-4E74-A510-54ADB4F96976}" destId="{1166EB39-F204-4091-87DB-845F5D07AD26}" srcOrd="0" destOrd="0" presId="urn:microsoft.com/office/officeart/2005/8/layout/cycle5"/>
    <dgm:cxn modelId="{F3F880D5-974B-410D-8529-AFB51D422086}" srcId="{EE0B164C-4DE8-4F6F-A940-10C5AA02A250}" destId="{2ABE99A3-C18F-437F-A10C-25CAC3091C52}" srcOrd="0" destOrd="0" parTransId="{1C9FB4A1-1FB6-4F09-8AA7-41BDE5111130}" sibTransId="{6EEFA09E-A455-4005-902B-564EC377E978}"/>
    <dgm:cxn modelId="{F39F1FB5-0E07-4C63-B6BD-73539E698E89}" type="presOf" srcId="{E34F5D51-08CF-4233-BF06-810933B6830E}" destId="{295EED8E-4987-49C5-97B9-5116C24FB051}" srcOrd="0" destOrd="0" presId="urn:microsoft.com/office/officeart/2005/8/layout/cycle5"/>
    <dgm:cxn modelId="{6683C5C8-B084-41DD-B4A3-A2B511F29677}" type="presOf" srcId="{5A3C4903-F40E-4568-AC9A-8D0CEFB72440}" destId="{3670F85C-9C2D-47DA-837E-A803977C9A89}" srcOrd="0" destOrd="0" presId="urn:microsoft.com/office/officeart/2005/8/layout/cycle5"/>
    <dgm:cxn modelId="{4C933093-3ED3-4C8C-BED5-B7E12891EF40}" type="presOf" srcId="{B0263643-1720-4830-9ED3-025B430EAF5E}" destId="{8D343889-D3D9-4263-BDC5-D9B5431D109A}" srcOrd="0" destOrd="0" presId="urn:microsoft.com/office/officeart/2005/8/layout/cycle5"/>
    <dgm:cxn modelId="{5D1AA9D3-AEA0-4A8E-81A2-7B1C349C57DE}" type="presOf" srcId="{002CCFBC-0125-4F0E-90C4-5ECAA8E8F66C}" destId="{5301F4C3-3F4E-4E32-804E-4752E97B3873}" srcOrd="0" destOrd="0" presId="urn:microsoft.com/office/officeart/2005/8/layout/cycle5"/>
    <dgm:cxn modelId="{B9588F94-4C59-4427-8DF0-76B9549B56E9}" srcId="{EE0B164C-4DE8-4F6F-A940-10C5AA02A250}" destId="{B0263643-1720-4830-9ED3-025B430EAF5E}" srcOrd="3" destOrd="0" parTransId="{3F6346C1-ACE3-4A97-A8BA-19C90E3C7C62}" sibTransId="{5A3C4903-F40E-4568-AC9A-8D0CEFB72440}"/>
    <dgm:cxn modelId="{C4EA5A7A-8F43-4B6E-9B76-7A0CB0AB8FD6}" type="presOf" srcId="{2ABE99A3-C18F-437F-A10C-25CAC3091C52}" destId="{0B28ED15-902D-458B-AE4F-E92D67130DEF}" srcOrd="0" destOrd="0" presId="urn:microsoft.com/office/officeart/2005/8/layout/cycle5"/>
    <dgm:cxn modelId="{4CF2D251-0DA0-4CC2-AB87-705493E0A7FC}" type="presOf" srcId="{EE0B164C-4DE8-4F6F-A940-10C5AA02A250}" destId="{35A93C86-FD2A-4DC2-B62D-3BCF9F1ECC00}" srcOrd="0" destOrd="0" presId="urn:microsoft.com/office/officeart/2005/8/layout/cycle5"/>
    <dgm:cxn modelId="{2BF79822-D5B8-4187-BA07-74C622074BBE}" type="presParOf" srcId="{35A93C86-FD2A-4DC2-B62D-3BCF9F1ECC00}" destId="{0B28ED15-902D-458B-AE4F-E92D67130DEF}" srcOrd="0" destOrd="0" presId="urn:microsoft.com/office/officeart/2005/8/layout/cycle5"/>
    <dgm:cxn modelId="{913E9C96-303B-44F5-B252-37BC010A6A91}" type="presParOf" srcId="{35A93C86-FD2A-4DC2-B62D-3BCF9F1ECC00}" destId="{477684AE-CA50-4A4D-B2E9-E7BEC32FBE63}" srcOrd="1" destOrd="0" presId="urn:microsoft.com/office/officeart/2005/8/layout/cycle5"/>
    <dgm:cxn modelId="{3CEA3E16-3749-43BC-912B-EF6C027763A8}" type="presParOf" srcId="{35A93C86-FD2A-4DC2-B62D-3BCF9F1ECC00}" destId="{B9EB8786-6C24-45EE-B194-6B20F7E99521}" srcOrd="2" destOrd="0" presId="urn:microsoft.com/office/officeart/2005/8/layout/cycle5"/>
    <dgm:cxn modelId="{AEB66400-302E-47BC-B452-B0E5CE017B54}" type="presParOf" srcId="{35A93C86-FD2A-4DC2-B62D-3BCF9F1ECC00}" destId="{295EED8E-4987-49C5-97B9-5116C24FB051}" srcOrd="3" destOrd="0" presId="urn:microsoft.com/office/officeart/2005/8/layout/cycle5"/>
    <dgm:cxn modelId="{D5F3EE8E-78F3-436C-A60D-C0A264347B76}" type="presParOf" srcId="{35A93C86-FD2A-4DC2-B62D-3BCF9F1ECC00}" destId="{6C5D323C-3657-4C55-A541-463BA4A8DF22}" srcOrd="4" destOrd="0" presId="urn:microsoft.com/office/officeart/2005/8/layout/cycle5"/>
    <dgm:cxn modelId="{05A85EBF-E5E0-4FFA-883E-0C8D9EA3F9A1}" type="presParOf" srcId="{35A93C86-FD2A-4DC2-B62D-3BCF9F1ECC00}" destId="{1166EB39-F204-4091-87DB-845F5D07AD26}" srcOrd="5" destOrd="0" presId="urn:microsoft.com/office/officeart/2005/8/layout/cycle5"/>
    <dgm:cxn modelId="{F693D907-6F83-4947-AB2C-6EC9EF1D1B2D}" type="presParOf" srcId="{35A93C86-FD2A-4DC2-B62D-3BCF9F1ECC00}" destId="{B1F582FE-960B-444D-861D-F4C4CF28772A}" srcOrd="6" destOrd="0" presId="urn:microsoft.com/office/officeart/2005/8/layout/cycle5"/>
    <dgm:cxn modelId="{3D8D5F6D-8904-48CC-ACF4-399EC3D4265E}" type="presParOf" srcId="{35A93C86-FD2A-4DC2-B62D-3BCF9F1ECC00}" destId="{D67DF9D9-BCF0-428A-B6C6-CFE240155AA4}" srcOrd="7" destOrd="0" presId="urn:microsoft.com/office/officeart/2005/8/layout/cycle5"/>
    <dgm:cxn modelId="{6B04A7E1-BC51-4E6E-A870-63BC75898837}" type="presParOf" srcId="{35A93C86-FD2A-4DC2-B62D-3BCF9F1ECC00}" destId="{5301F4C3-3F4E-4E32-804E-4752E97B3873}" srcOrd="8" destOrd="0" presId="urn:microsoft.com/office/officeart/2005/8/layout/cycle5"/>
    <dgm:cxn modelId="{18EB2B5D-FBFD-4E00-A8BA-257EF1685E62}" type="presParOf" srcId="{35A93C86-FD2A-4DC2-B62D-3BCF9F1ECC00}" destId="{8D343889-D3D9-4263-BDC5-D9B5431D109A}" srcOrd="9" destOrd="0" presId="urn:microsoft.com/office/officeart/2005/8/layout/cycle5"/>
    <dgm:cxn modelId="{50EBB00D-BFE1-4221-B582-7E055C3F5BB0}" type="presParOf" srcId="{35A93C86-FD2A-4DC2-B62D-3BCF9F1ECC00}" destId="{4DECCF78-3777-4DBF-8296-7BC6A756E46E}" srcOrd="10" destOrd="0" presId="urn:microsoft.com/office/officeart/2005/8/layout/cycle5"/>
    <dgm:cxn modelId="{F8AFD78B-3D4E-487B-AF72-C11596F319C7}" type="presParOf" srcId="{35A93C86-FD2A-4DC2-B62D-3BCF9F1ECC00}" destId="{3670F85C-9C2D-47DA-837E-A803977C9A89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2ED0480-C5C6-4F39-8BDD-7F2DBC447BAE}" type="datetimeFigureOut">
              <a:rPr lang="en-GB"/>
              <a:pPr>
                <a:defRPr/>
              </a:pPr>
              <a:t>16/11/2017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B7B7B73-6B75-4C8D-B616-C227834C94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6ADA5C-AC57-4C92-828B-5D7791C01C8B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6CB6A3-598A-411D-9ED9-22BCAF08F92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F60C39-85F4-4F98-8AD8-A48495EF49AA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A630D9-47F6-4EA9-BD35-09C445FCD63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E4C6F3-0F19-45D8-86C4-A9EDF790D40A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2C8F60-2A88-42E5-91E1-6BA26C95E62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3F2BDF-82DF-4515-A8A8-6FC8A877C35D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6DD816-CA23-46F8-8003-4089E1BFC37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B15AD3-452E-47B3-99B9-37FA3EE4F6E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FA47C7-2502-4E22-8172-673B47D3114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97904D-82F4-4A96-B912-A612DD3818A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439EB5-07BD-47FC-94F9-3606805CAF4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B8E828-04CA-45A9-B598-4FBB14E3911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2B848D-A943-4E1F-8CE8-5F8ADBE97B9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6DD479-C3CE-4E0B-8A53-6EBD0959427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3061AA-0D4F-42FD-8891-7D5022D2243B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2225A5-EEEE-42B4-B2FD-EBB4C2ACB6C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8BCCA7-5FA5-4A52-BDF1-70300F0BAEB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A991DF-4FB3-44F8-88F5-97F91120B2E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A8375A-BBF2-4A4E-95DB-B68C14ACA24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CD82C-9974-4DCA-960E-046FFE10884E}" type="datetimeFigureOut">
              <a:rPr lang="en-GB"/>
              <a:pPr>
                <a:defRPr/>
              </a:pPr>
              <a:t>16/11/2017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6090B-8028-4546-AAD8-6610686FE5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36295-046E-4166-8FF2-BDD11F90E2FD}" type="datetimeFigureOut">
              <a:rPr lang="en-GB"/>
              <a:pPr>
                <a:defRPr/>
              </a:pPr>
              <a:t>16/11/2017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9A7F4-BC7E-43F9-9F92-FB4AC373E0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A13E-26C9-496E-9C49-16600C4C6551}" type="datetimeFigureOut">
              <a:rPr lang="en-GB"/>
              <a:pPr>
                <a:defRPr/>
              </a:pPr>
              <a:t>16/11/2017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5DA1-1DB5-4C96-AC61-A597B5AB0B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890D3-71D5-47D3-846B-C727E15792A0}" type="datetimeFigureOut">
              <a:rPr lang="en-GB"/>
              <a:pPr>
                <a:defRPr/>
              </a:pPr>
              <a:t>16/11/2017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1DF17-38B0-4E1C-8A3E-0349CEC7B9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3E93E-756E-4C16-8D18-E88E3914E844}" type="datetimeFigureOut">
              <a:rPr lang="en-GB"/>
              <a:pPr>
                <a:defRPr/>
              </a:pPr>
              <a:t>16/11/2017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E6518-3A85-4D22-889A-9EC37C4634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A1CE1-AF01-4F5E-ABFF-B914E3EDDEC9}" type="datetimeFigureOut">
              <a:rPr lang="en-GB"/>
              <a:pPr>
                <a:defRPr/>
              </a:pPr>
              <a:t>16/11/2017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A0047-2068-4F3D-A19A-AA46AEF895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077E8-E4F4-4714-8B1A-72E8501769A9}" type="datetimeFigureOut">
              <a:rPr lang="en-GB"/>
              <a:pPr>
                <a:defRPr/>
              </a:pPr>
              <a:t>16/11/2017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13B5A-D1E1-4B2C-AB5D-7BF8093B12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103E-2EDC-4AC9-95D2-D0DB493FDF12}" type="datetimeFigureOut">
              <a:rPr lang="en-GB"/>
              <a:pPr>
                <a:defRPr/>
              </a:pPr>
              <a:t>16/11/2017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EEDA-03A0-4486-8C25-78643E4D6B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2FB5-64B9-4238-8132-05D80AADC1FB}" type="datetimeFigureOut">
              <a:rPr lang="en-GB"/>
              <a:pPr>
                <a:defRPr/>
              </a:pPr>
              <a:t>16/11/2017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E5CB1-29B0-48ED-865F-26982DCE66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31E71-B914-4646-B17E-0C490BDDB0E7}" type="datetimeFigureOut">
              <a:rPr lang="en-GB"/>
              <a:pPr>
                <a:defRPr/>
              </a:pPr>
              <a:t>16/11/2017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5AC82-F2F1-45AD-B70A-575D6ADB53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B2B58-17C0-40D4-A15D-8262DAEF987B}" type="datetimeFigureOut">
              <a:rPr lang="en-GB"/>
              <a:pPr>
                <a:defRPr/>
              </a:pPr>
              <a:t>16/11/2017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CA467-B504-4AF9-8DED-27EC1E6A0B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8FD879-F6C6-4648-96F8-A95014515D7E}" type="datetimeFigureOut">
              <a:rPr lang="en-GB"/>
              <a:pPr>
                <a:defRPr/>
              </a:pPr>
              <a:t>16/11/2017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6E7FCE-358B-4E34-A3DA-B0BA687CCE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5.emf"/><Relationship Id="rId4" Type="http://schemas.openxmlformats.org/officeDocument/2006/relationships/image" Target="../media/image3.jpeg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chart" Target="../charts/chart2.xml"/><Relationship Id="rId4" Type="http://schemas.openxmlformats.org/officeDocument/2006/relationships/image" Target="../media/image3.jpeg"/><Relationship Id="rId9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chart" Target="../charts/chart4.xml"/><Relationship Id="rId4" Type="http://schemas.openxmlformats.org/officeDocument/2006/relationships/image" Target="../media/image3.jpeg"/><Relationship Id="rId9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3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3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image" Target="../media/image39.jpe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7.jpeg"/><Relationship Id="rId10" Type="http://schemas.openxmlformats.org/officeDocument/2006/relationships/diagramLayout" Target="../diagrams/layout1.xml"/><Relationship Id="rId4" Type="http://schemas.openxmlformats.org/officeDocument/2006/relationships/image" Target="../media/image3.jpeg"/><Relationship Id="rId9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838" y="3429000"/>
            <a:ext cx="7812087" cy="19161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7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Sidmouth College</a:t>
            </a:r>
            <a:endParaRPr lang="en-GB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4932363" y="6237288"/>
            <a:ext cx="4137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i="1">
                <a:solidFill>
                  <a:schemeClr val="bg1"/>
                </a:solidFill>
                <a:latin typeface="Calibri" pitchFamily="34" charset="0"/>
              </a:rPr>
              <a:t>Believe </a:t>
            </a:r>
            <a:r>
              <a:rPr lang="en-GB" sz="2800" i="1">
                <a:solidFill>
                  <a:schemeClr val="bg1"/>
                </a:solidFill>
                <a:latin typeface="Century Gothic" pitchFamily="34" charset="0"/>
              </a:rPr>
              <a:t>•</a:t>
            </a:r>
            <a:r>
              <a:rPr lang="en-GB" sz="2800" i="1">
                <a:solidFill>
                  <a:schemeClr val="bg1"/>
                </a:solidFill>
                <a:latin typeface="Calibri" pitchFamily="34" charset="0"/>
              </a:rPr>
              <a:t> Inspire </a:t>
            </a:r>
            <a:r>
              <a:rPr lang="en-GB" sz="2800" i="1">
                <a:solidFill>
                  <a:schemeClr val="bg1"/>
                </a:solidFill>
                <a:latin typeface="Century Gothic" pitchFamily="34" charset="0"/>
              </a:rPr>
              <a:t>• </a:t>
            </a:r>
            <a:r>
              <a:rPr lang="en-GB" sz="2800" i="1">
                <a:solidFill>
                  <a:schemeClr val="bg1"/>
                </a:solidFill>
                <a:latin typeface="Calibri" pitchFamily="34" charset="0"/>
              </a:rPr>
              <a:t>Succeed</a:t>
            </a:r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374681"/>
              </a:clrFrom>
              <a:clrTo>
                <a:srgbClr val="374681">
                  <a:alpha val="0"/>
                </a:srgbClr>
              </a:clrTo>
            </a:clrChange>
          </a:blip>
          <a:srcRect b="63"/>
          <a:stretch>
            <a:fillRect/>
          </a:stretch>
        </p:blipFill>
        <p:spPr bwMode="auto">
          <a:xfrm>
            <a:off x="817563" y="1123950"/>
            <a:ext cx="7599362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88" y="0"/>
            <a:ext cx="9144001" cy="1052513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31100" y="735013"/>
            <a:ext cx="14620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cs typeface="+mn-cs"/>
              </a:rPr>
              <a:t>Believe  Inspire  Succeed</a:t>
            </a:r>
            <a:endParaRPr lang="en-GB" sz="1000" i="1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37891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42242"/>
          <a:stretch>
            <a:fillRect/>
          </a:stretch>
        </p:blipFill>
        <p:spPr>
          <a:xfrm>
            <a:off x="5292725" y="6148388"/>
            <a:ext cx="3887788" cy="809625"/>
          </a:xfrm>
        </p:spPr>
      </p:pic>
      <p:sp>
        <p:nvSpPr>
          <p:cNvPr id="37892" name="Rectangle 10"/>
          <p:cNvSpPr>
            <a:spLocks noChangeArrowheads="1"/>
          </p:cNvSpPr>
          <p:nvPr/>
        </p:nvSpPr>
        <p:spPr bwMode="auto">
          <a:xfrm>
            <a:off x="7380288" y="549275"/>
            <a:ext cx="1763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37893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</a:blip>
          <a:srcRect r="-8"/>
          <a:stretch>
            <a:fillRect/>
          </a:stretch>
        </p:blipFill>
        <p:spPr bwMode="auto">
          <a:xfrm>
            <a:off x="7524750" y="36513"/>
            <a:ext cx="14398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Content Placeholder 4"/>
          <p:cNvPicPr>
            <a:picLocks noChangeAspect="1"/>
          </p:cNvPicPr>
          <p:nvPr/>
        </p:nvPicPr>
        <p:blipFill>
          <a:blip r:embed="rId3"/>
          <a:srcRect r="44382"/>
          <a:stretch>
            <a:fillRect/>
          </a:stretch>
        </p:blipFill>
        <p:spPr bwMode="auto">
          <a:xfrm>
            <a:off x="0" y="6148388"/>
            <a:ext cx="3743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3743325" y="61483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4518025" y="61483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9688" y="133350"/>
            <a:ext cx="8229600" cy="833438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College Day</a:t>
            </a:r>
          </a:p>
        </p:txBody>
      </p:sp>
      <p:sp>
        <p:nvSpPr>
          <p:cNvPr id="37898" name="Content Placeholder 2"/>
          <p:cNvSpPr txBox="1">
            <a:spLocks/>
          </p:cNvSpPr>
          <p:nvPr/>
        </p:nvSpPr>
        <p:spPr bwMode="auto">
          <a:xfrm>
            <a:off x="560388" y="1465263"/>
            <a:ext cx="6365875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GB" sz="2400" b="1">
                <a:latin typeface="Calibri" pitchFamily="34" charset="0"/>
              </a:rPr>
              <a:t>Lessons are arranged over a 2 week “cycle” with 50 one hour lessons per cycle.  In Year 7 these lessons are: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95325" y="2965450"/>
          <a:ext cx="6096000" cy="2865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>
                  <a:extLst>
                    <a:ext uri="{9D8B030D-6E8A-4147-A177-3AD203B41FA5}"/>
                  </a:extLst>
                </a:gridCol>
                <a:gridCol w="959768">
                  <a:extLst>
                    <a:ext uri="{9D8B030D-6E8A-4147-A177-3AD203B41FA5}"/>
                  </a:extLst>
                </a:gridCol>
                <a:gridCol w="1992560">
                  <a:extLst>
                    <a:ext uri="{9D8B030D-6E8A-4147-A177-3AD203B41FA5}"/>
                  </a:extLst>
                </a:gridCol>
                <a:gridCol w="1055440">
                  <a:extLst>
                    <a:ext uri="{9D8B030D-6E8A-4147-A177-3AD203B41FA5}"/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English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6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History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3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Maths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6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Geography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3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Science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6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Art &amp; Design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French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Drama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Design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Music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Physical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ICT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Religious</a:t>
                      </a:r>
                      <a:r>
                        <a:rPr lang="en-GB" b="1" baseline="0" dirty="0" smtClean="0"/>
                        <a:t> Education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3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Personal Development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Tutorial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37941" name="Group 23"/>
          <p:cNvGrpSpPr>
            <a:grpSpLocks/>
          </p:cNvGrpSpPr>
          <p:nvPr/>
        </p:nvGrpSpPr>
        <p:grpSpPr bwMode="auto">
          <a:xfrm>
            <a:off x="7186613" y="1160463"/>
            <a:ext cx="1831975" cy="5072062"/>
            <a:chOff x="7186979" y="1161053"/>
            <a:chExt cx="1830901" cy="5071267"/>
          </a:xfrm>
        </p:grpSpPr>
        <p:pic>
          <p:nvPicPr>
            <p:cNvPr id="37942" name="Picture 2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86979" y="1161053"/>
              <a:ext cx="1830901" cy="1220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43" name="Picture 2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86979" y="3728250"/>
              <a:ext cx="1829970" cy="1219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44" name="Picture 2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86979" y="2444652"/>
              <a:ext cx="1830901" cy="122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45" name="Picture 27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86979" y="5012340"/>
              <a:ext cx="1829970" cy="1219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88" y="0"/>
            <a:ext cx="9144001" cy="1052513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31100" y="735013"/>
            <a:ext cx="14620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cs typeface="+mn-cs"/>
              </a:rPr>
              <a:t>Believe  Inspire  Succeed</a:t>
            </a:r>
            <a:endParaRPr lang="en-GB" sz="1000" i="1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39939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42242"/>
          <a:stretch>
            <a:fillRect/>
          </a:stretch>
        </p:blipFill>
        <p:spPr>
          <a:xfrm>
            <a:off x="5292725" y="6148388"/>
            <a:ext cx="3887788" cy="809625"/>
          </a:xfrm>
        </p:spPr>
      </p:pic>
      <p:sp>
        <p:nvSpPr>
          <p:cNvPr id="39940" name="Rectangle 10"/>
          <p:cNvSpPr>
            <a:spLocks noChangeArrowheads="1"/>
          </p:cNvSpPr>
          <p:nvPr/>
        </p:nvSpPr>
        <p:spPr bwMode="auto">
          <a:xfrm>
            <a:off x="7380288" y="549275"/>
            <a:ext cx="1763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39941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</a:blip>
          <a:srcRect r="-8"/>
          <a:stretch>
            <a:fillRect/>
          </a:stretch>
        </p:blipFill>
        <p:spPr bwMode="auto">
          <a:xfrm>
            <a:off x="7524750" y="36513"/>
            <a:ext cx="14398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Content Placeholder 4"/>
          <p:cNvPicPr>
            <a:picLocks noChangeAspect="1"/>
          </p:cNvPicPr>
          <p:nvPr/>
        </p:nvPicPr>
        <p:blipFill>
          <a:blip r:embed="rId3"/>
          <a:srcRect r="44382"/>
          <a:stretch>
            <a:fillRect/>
          </a:stretch>
        </p:blipFill>
        <p:spPr bwMode="auto">
          <a:xfrm>
            <a:off x="0" y="6148388"/>
            <a:ext cx="3743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3743325" y="61483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4518025" y="61483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9688" y="133350"/>
            <a:ext cx="8229600" cy="833438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College Day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555875" y="1782763"/>
          <a:ext cx="5976938" cy="3902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328">
                  <a:extLst>
                    <a:ext uri="{9D8B030D-6E8A-4147-A177-3AD203B41FA5}"/>
                  </a:extLst>
                </a:gridCol>
                <a:gridCol w="3024336">
                  <a:extLst>
                    <a:ext uri="{9D8B030D-6E8A-4147-A177-3AD203B41FA5}"/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 smtClean="0"/>
                        <a:t>Tutorial/Assembly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8.50am – 9.15am</a:t>
                      </a:r>
                      <a:endParaRPr lang="en-GB" sz="2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 smtClean="0"/>
                        <a:t>Period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9.15am</a:t>
                      </a:r>
                      <a:r>
                        <a:rPr lang="en-GB" sz="2600" baseline="0" dirty="0" smtClean="0"/>
                        <a:t> - </a:t>
                      </a:r>
                      <a:r>
                        <a:rPr lang="en-GB" sz="2600" dirty="0" smtClean="0"/>
                        <a:t>10.15am</a:t>
                      </a:r>
                      <a:endParaRPr lang="en-GB" sz="26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Period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10.15am</a:t>
                      </a:r>
                      <a:r>
                        <a:rPr lang="en-GB" sz="2600" baseline="0" dirty="0" smtClean="0"/>
                        <a:t> – 11.15am</a:t>
                      </a:r>
                      <a:endParaRPr lang="en-GB" sz="26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 smtClean="0"/>
                        <a:t>Morning Break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Period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11.35am – 12.35pm</a:t>
                      </a:r>
                      <a:endParaRPr lang="en-GB" sz="26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 smtClean="0"/>
                        <a:t>Period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12.35pm – 1.35pm</a:t>
                      </a:r>
                      <a:endParaRPr lang="en-GB" sz="26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 smtClean="0"/>
                        <a:t>Lunch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6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 smtClean="0"/>
                        <a:t>Period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2.20pm – 3.20pm</a:t>
                      </a:r>
                      <a:endParaRPr lang="en-GB" sz="26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39975" name="Group 21"/>
          <p:cNvGrpSpPr>
            <a:grpSpLocks/>
          </p:cNvGrpSpPr>
          <p:nvPr/>
        </p:nvGrpSpPr>
        <p:grpSpPr bwMode="auto">
          <a:xfrm>
            <a:off x="71438" y="1127125"/>
            <a:ext cx="1857375" cy="5010150"/>
            <a:chOff x="70816" y="1127262"/>
            <a:chExt cx="1858491" cy="5009350"/>
          </a:xfrm>
        </p:grpSpPr>
        <p:pic>
          <p:nvPicPr>
            <p:cNvPr id="39976" name="Picture 2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641" y="3650628"/>
              <a:ext cx="1824529" cy="1216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77" name="Picture 2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7132" y="2386888"/>
              <a:ext cx="1823345" cy="121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78" name="Picture 2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0816" y="4910377"/>
              <a:ext cx="1839353" cy="1226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79" name="Picture 26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4178" y="1127262"/>
              <a:ext cx="1835129" cy="1223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88" y="0"/>
            <a:ext cx="9144001" cy="1052513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31100" y="735013"/>
            <a:ext cx="14620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cs typeface="+mn-cs"/>
              </a:rPr>
              <a:t>Believe  Inspire  Succeed</a:t>
            </a:r>
            <a:endParaRPr lang="en-GB" sz="1000" i="1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41987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42242"/>
          <a:stretch>
            <a:fillRect/>
          </a:stretch>
        </p:blipFill>
        <p:spPr>
          <a:xfrm>
            <a:off x="5292725" y="6148388"/>
            <a:ext cx="3887788" cy="809625"/>
          </a:xfrm>
        </p:spPr>
      </p:pic>
      <p:sp>
        <p:nvSpPr>
          <p:cNvPr id="41988" name="Rectangle 10"/>
          <p:cNvSpPr>
            <a:spLocks noChangeArrowheads="1"/>
          </p:cNvSpPr>
          <p:nvPr/>
        </p:nvSpPr>
        <p:spPr bwMode="auto">
          <a:xfrm>
            <a:off x="7380288" y="549275"/>
            <a:ext cx="1763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41989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</a:blip>
          <a:srcRect r="-8"/>
          <a:stretch>
            <a:fillRect/>
          </a:stretch>
        </p:blipFill>
        <p:spPr bwMode="auto">
          <a:xfrm>
            <a:off x="7524750" y="36513"/>
            <a:ext cx="14398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Content Placeholder 4"/>
          <p:cNvPicPr>
            <a:picLocks noChangeAspect="1"/>
          </p:cNvPicPr>
          <p:nvPr/>
        </p:nvPicPr>
        <p:blipFill>
          <a:blip r:embed="rId3"/>
          <a:srcRect r="44382"/>
          <a:stretch>
            <a:fillRect/>
          </a:stretch>
        </p:blipFill>
        <p:spPr bwMode="auto">
          <a:xfrm>
            <a:off x="0" y="6148388"/>
            <a:ext cx="3743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3743325" y="61483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4518025" y="61483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9688" y="133350"/>
            <a:ext cx="8229600" cy="833438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Student </a:t>
            </a:r>
            <a:r>
              <a:rPr lang="en-GB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Support</a:t>
            </a:r>
            <a:endParaRPr lang="en-GB" sz="4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03447" y="1538358"/>
            <a:ext cx="6480720" cy="4525963"/>
          </a:xfrm>
          <a:prstGeom prst="rect">
            <a:avLst/>
          </a:prstGeom>
          <a:ln>
            <a:noFill/>
          </a:ln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smtClean="0"/>
              <a:t>House System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All students are allocated into one of four vertical Houses comprising Yr7-11 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A tutor and HOH look after you and stay with you for five years.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Raleigh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Drake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ln>
                  <a:solidFill>
                    <a:schemeClr val="tx1"/>
                  </a:solidFill>
                </a:ln>
                <a:solidFill>
                  <a:srgbClr val="3366FF"/>
                </a:solidFill>
              </a:rPr>
              <a:t>Grenville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Scott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Student achievements, progress and success is regularly rewarded through awarding House points.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grpSp>
        <p:nvGrpSpPr>
          <p:cNvPr id="41995" name="Group 22"/>
          <p:cNvGrpSpPr>
            <a:grpSpLocks/>
          </p:cNvGrpSpPr>
          <p:nvPr/>
        </p:nvGrpSpPr>
        <p:grpSpPr bwMode="auto">
          <a:xfrm>
            <a:off x="7194550" y="1133475"/>
            <a:ext cx="1824038" cy="5095875"/>
            <a:chOff x="7193776" y="1132810"/>
            <a:chExt cx="1824106" cy="5096436"/>
          </a:xfrm>
        </p:grpSpPr>
        <p:pic>
          <p:nvPicPr>
            <p:cNvPr id="41996" name="Picture 2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93776" y="1132810"/>
              <a:ext cx="1824105" cy="1216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7" name="Picture 2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93776" y="2428953"/>
              <a:ext cx="1824106" cy="1216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8" name="Picture 2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93776" y="5013176"/>
              <a:ext cx="1824105" cy="1216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9" name="Picture 26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202975" y="3731231"/>
              <a:ext cx="1814905" cy="120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88" y="0"/>
            <a:ext cx="9144001" cy="1052513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31100" y="735013"/>
            <a:ext cx="14620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cs typeface="+mn-cs"/>
              </a:rPr>
              <a:t>Believe  Inspire  Succeed</a:t>
            </a:r>
            <a:endParaRPr lang="en-GB" sz="1000" i="1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4403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42242"/>
          <a:stretch>
            <a:fillRect/>
          </a:stretch>
        </p:blipFill>
        <p:spPr>
          <a:xfrm>
            <a:off x="5292725" y="6148388"/>
            <a:ext cx="3887788" cy="809625"/>
          </a:xfrm>
        </p:spPr>
      </p:pic>
      <p:sp>
        <p:nvSpPr>
          <p:cNvPr id="44036" name="Rectangle 10"/>
          <p:cNvSpPr>
            <a:spLocks noChangeArrowheads="1"/>
          </p:cNvSpPr>
          <p:nvPr/>
        </p:nvSpPr>
        <p:spPr bwMode="auto">
          <a:xfrm>
            <a:off x="7380288" y="549275"/>
            <a:ext cx="1763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44037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</a:blip>
          <a:srcRect r="-8"/>
          <a:stretch>
            <a:fillRect/>
          </a:stretch>
        </p:blipFill>
        <p:spPr bwMode="auto">
          <a:xfrm>
            <a:off x="7524750" y="36513"/>
            <a:ext cx="14398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Content Placeholder 4"/>
          <p:cNvPicPr>
            <a:picLocks noChangeAspect="1"/>
          </p:cNvPicPr>
          <p:nvPr/>
        </p:nvPicPr>
        <p:blipFill>
          <a:blip r:embed="rId3"/>
          <a:srcRect r="44382"/>
          <a:stretch>
            <a:fillRect/>
          </a:stretch>
        </p:blipFill>
        <p:spPr bwMode="auto">
          <a:xfrm>
            <a:off x="0" y="6148388"/>
            <a:ext cx="3743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3743325" y="61483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4518025" y="61483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9688" y="133350"/>
            <a:ext cx="8229600" cy="833438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Sidmouth College Way</a:t>
            </a:r>
          </a:p>
        </p:txBody>
      </p:sp>
      <p:grpSp>
        <p:nvGrpSpPr>
          <p:cNvPr id="44042" name="Group 3"/>
          <p:cNvGrpSpPr>
            <a:grpSpLocks/>
          </p:cNvGrpSpPr>
          <p:nvPr/>
        </p:nvGrpSpPr>
        <p:grpSpPr bwMode="auto">
          <a:xfrm>
            <a:off x="238125" y="1298575"/>
            <a:ext cx="4279900" cy="4873625"/>
            <a:chOff x="237960" y="1298967"/>
            <a:chExt cx="3657543" cy="4873179"/>
          </a:xfrm>
        </p:grpSpPr>
        <p:pic>
          <p:nvPicPr>
            <p:cNvPr id="44048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7960" y="1298967"/>
              <a:ext cx="3657543" cy="4873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4049" name="Group 1"/>
            <p:cNvGrpSpPr>
              <a:grpSpLocks/>
            </p:cNvGrpSpPr>
            <p:nvPr/>
          </p:nvGrpSpPr>
          <p:grpSpPr bwMode="auto">
            <a:xfrm>
              <a:off x="2883587" y="5624443"/>
              <a:ext cx="860219" cy="438100"/>
              <a:chOff x="2883587" y="5624443"/>
              <a:chExt cx="860219" cy="4381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883438" y="5624509"/>
                <a:ext cx="860120" cy="438110"/>
              </a:xfrm>
              <a:prstGeom prst="rect">
                <a:avLst/>
              </a:prstGeom>
              <a:solidFill>
                <a:srgbClr val="2540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pic>
            <p:nvPicPr>
              <p:cNvPr id="44051" name="Picture 2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4294B"/>
                  </a:clrFrom>
                  <a:clrTo>
                    <a:srgbClr val="04294B">
                      <a:alpha val="0"/>
                    </a:srgbClr>
                  </a:clrTo>
                </a:clrChange>
              </a:blip>
              <a:srcRect r="-8"/>
              <a:stretch>
                <a:fillRect/>
              </a:stretch>
            </p:blipFill>
            <p:spPr bwMode="auto">
              <a:xfrm>
                <a:off x="2914984" y="5648892"/>
                <a:ext cx="828822" cy="363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4043" name="Group 34"/>
          <p:cNvGrpSpPr>
            <a:grpSpLocks/>
          </p:cNvGrpSpPr>
          <p:nvPr/>
        </p:nvGrpSpPr>
        <p:grpSpPr bwMode="auto">
          <a:xfrm>
            <a:off x="7186613" y="1160463"/>
            <a:ext cx="1831975" cy="5072062"/>
            <a:chOff x="7186979" y="1161053"/>
            <a:chExt cx="1830901" cy="5071267"/>
          </a:xfrm>
        </p:grpSpPr>
        <p:pic>
          <p:nvPicPr>
            <p:cNvPr id="44044" name="Picture 3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86979" y="1161053"/>
              <a:ext cx="1830901" cy="1220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5" name="Picture 3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86979" y="3728250"/>
              <a:ext cx="1829970" cy="1219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6" name="Picture 37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86979" y="2444652"/>
              <a:ext cx="1830901" cy="122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7" name="Picture 38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186979" y="5012340"/>
              <a:ext cx="1829970" cy="1219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88" y="0"/>
            <a:ext cx="9144001" cy="1052513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31100" y="735013"/>
            <a:ext cx="14620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cs typeface="+mn-cs"/>
              </a:rPr>
              <a:t>Believe  Inspire  Succeed</a:t>
            </a:r>
            <a:endParaRPr lang="en-GB" sz="1000" i="1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46083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42242"/>
          <a:stretch>
            <a:fillRect/>
          </a:stretch>
        </p:blipFill>
        <p:spPr>
          <a:xfrm>
            <a:off x="5292725" y="6148388"/>
            <a:ext cx="3887788" cy="809625"/>
          </a:xfrm>
        </p:spPr>
      </p:pic>
      <p:sp>
        <p:nvSpPr>
          <p:cNvPr id="46084" name="Rectangle 10"/>
          <p:cNvSpPr>
            <a:spLocks noChangeArrowheads="1"/>
          </p:cNvSpPr>
          <p:nvPr/>
        </p:nvSpPr>
        <p:spPr bwMode="auto">
          <a:xfrm>
            <a:off x="7380288" y="549275"/>
            <a:ext cx="1763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46085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</a:blip>
          <a:srcRect r="-8"/>
          <a:stretch>
            <a:fillRect/>
          </a:stretch>
        </p:blipFill>
        <p:spPr bwMode="auto">
          <a:xfrm>
            <a:off x="7524750" y="36513"/>
            <a:ext cx="14398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Content Placeholder 4"/>
          <p:cNvPicPr>
            <a:picLocks noChangeAspect="1"/>
          </p:cNvPicPr>
          <p:nvPr/>
        </p:nvPicPr>
        <p:blipFill>
          <a:blip r:embed="rId3"/>
          <a:srcRect r="44382"/>
          <a:stretch>
            <a:fillRect/>
          </a:stretch>
        </p:blipFill>
        <p:spPr bwMode="auto">
          <a:xfrm>
            <a:off x="0" y="6148388"/>
            <a:ext cx="3743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3743325" y="61483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4518025" y="61483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3338" y="158750"/>
            <a:ext cx="8229600" cy="835025"/>
          </a:xfrm>
        </p:spPr>
        <p:txBody>
          <a:bodyPr rtlCol="0">
            <a:noAutofit/>
          </a:bodyPr>
          <a:lstStyle/>
          <a:p>
            <a:pPr algn="l" fontAlgn="auto">
              <a:lnSpc>
                <a:spcPts val="3900"/>
              </a:lnSpc>
              <a:spcAft>
                <a:spcPts val="0"/>
              </a:spcAft>
              <a:defRPr/>
            </a:pPr>
            <a:r>
              <a:rPr lang="en-GB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Admission A</a:t>
            </a:r>
            <a:r>
              <a:rPr lang="en-GB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pplication </a:t>
            </a:r>
            <a:r>
              <a:rPr lang="en-GB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</a:t>
            </a:r>
            <a:r>
              <a:rPr lang="en-GB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rrangements </a:t>
            </a:r>
            <a:r>
              <a:rPr lang="en-GB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–Y5</a:t>
            </a:r>
          </a:p>
        </p:txBody>
      </p:sp>
      <p:graphicFrame>
        <p:nvGraphicFramePr>
          <p:cNvPr id="29" name="Content Placeholder 3"/>
          <p:cNvGraphicFramePr>
            <a:graphicFrameLocks/>
          </p:cNvGraphicFramePr>
          <p:nvPr/>
        </p:nvGraphicFramePr>
        <p:xfrm>
          <a:off x="395288" y="1162050"/>
          <a:ext cx="8280400" cy="511016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87789">
                  <a:extLst>
                    <a:ext uri="{9D8B030D-6E8A-4147-A177-3AD203B41FA5}"/>
                  </a:extLst>
                </a:gridCol>
                <a:gridCol w="5693131">
                  <a:extLst>
                    <a:ext uri="{9D8B030D-6E8A-4147-A177-3AD203B41FA5}"/>
                  </a:extLst>
                </a:gridCol>
              </a:tblGrid>
              <a:tr h="381329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Date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Admission Activities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81329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September 2018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College</a:t>
                      </a:r>
                      <a:r>
                        <a:rPr lang="en-GB" sz="1400" b="1" baseline="0" dirty="0" smtClean="0"/>
                        <a:t> prospectus available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81329"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Application details sent out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81329">
                <a:tc>
                  <a:txBody>
                    <a:bodyPr/>
                    <a:lstStyle/>
                    <a:p>
                      <a:endParaRPr lang="en-GB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Open</a:t>
                      </a:r>
                      <a:r>
                        <a:rPr lang="en-GB" sz="1400" b="1" baseline="0" dirty="0" smtClean="0"/>
                        <a:t> Day &amp; Open Evening</a:t>
                      </a:r>
                      <a:endParaRPr lang="en-GB" sz="1400" b="1" dirty="0" smtClean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32816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31</a:t>
                      </a:r>
                      <a:r>
                        <a:rPr lang="en-GB" sz="1400" b="1" baseline="30000" dirty="0" smtClean="0"/>
                        <a:t>st</a:t>
                      </a:r>
                      <a:r>
                        <a:rPr lang="en-GB" sz="1400" b="1" dirty="0" smtClean="0"/>
                        <a:t> October 2018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Closing date for 2019 Year 7 admissions.</a:t>
                      </a:r>
                      <a:r>
                        <a:rPr lang="en-GB" sz="1400" b="1" baseline="0" dirty="0" smtClean="0"/>
                        <a:t>  </a:t>
                      </a:r>
                      <a:r>
                        <a:rPr lang="en-GB" sz="1400" b="1" dirty="0" smtClean="0"/>
                        <a:t>Applications returned to Devon County or completed online.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81329">
                <a:tc>
                  <a:txBody>
                    <a:bodyPr/>
                    <a:lstStyle/>
                    <a:p>
                      <a:r>
                        <a:rPr lang="en-GB" sz="1400" b="1" baseline="0" dirty="0" smtClean="0"/>
                        <a:t>Ma</a:t>
                      </a:r>
                      <a:r>
                        <a:rPr lang="en-GB" sz="1400" b="1" dirty="0" smtClean="0"/>
                        <a:t>rch 2019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National</a:t>
                      </a:r>
                      <a:r>
                        <a:rPr lang="en-GB" sz="1400" b="1" baseline="0" dirty="0" smtClean="0"/>
                        <a:t> offer day – </a:t>
                      </a:r>
                      <a:r>
                        <a:rPr lang="en-GB" sz="1400" b="1" dirty="0" smtClean="0"/>
                        <a:t>offer of placement sent to parents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81329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31</a:t>
                      </a:r>
                      <a:r>
                        <a:rPr lang="en-GB" sz="1400" b="1" baseline="30000" dirty="0" smtClean="0"/>
                        <a:t>st</a:t>
                      </a:r>
                      <a:r>
                        <a:rPr lang="en-GB" sz="1400" b="1" baseline="0" dirty="0" smtClean="0"/>
                        <a:t> M</a:t>
                      </a:r>
                      <a:r>
                        <a:rPr lang="en-GB" sz="1400" b="1" dirty="0" smtClean="0"/>
                        <a:t>arch 2019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Closing date for appeals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81329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April - June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Sidmouth College pastoral visits to Primary</a:t>
                      </a:r>
                      <a:r>
                        <a:rPr lang="en-GB" sz="1400" b="1" baseline="0" dirty="0" smtClean="0"/>
                        <a:t> Schools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81329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June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SEN Induction Days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81329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July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Student placement into Form groups + Houses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81329"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Sidmouth College Induction Days + Parents Evening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81329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July/August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Summer School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81329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September 2019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Students begin</a:t>
                      </a:r>
                      <a:r>
                        <a:rPr lang="en-GB" sz="1400" b="1" baseline="0" dirty="0" smtClean="0"/>
                        <a:t> Year 7 at Sidmouth College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88" y="0"/>
            <a:ext cx="9144001" cy="1052513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31100" y="735013"/>
            <a:ext cx="14620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cs typeface="+mn-cs"/>
              </a:rPr>
              <a:t>Believe  Inspire  Succeed</a:t>
            </a:r>
            <a:endParaRPr lang="en-GB" sz="1000" i="1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48131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42242"/>
          <a:stretch>
            <a:fillRect/>
          </a:stretch>
        </p:blipFill>
        <p:spPr>
          <a:xfrm>
            <a:off x="5292725" y="6148388"/>
            <a:ext cx="3887788" cy="809625"/>
          </a:xfrm>
        </p:spPr>
      </p:pic>
      <p:sp>
        <p:nvSpPr>
          <p:cNvPr id="48132" name="Rectangle 10"/>
          <p:cNvSpPr>
            <a:spLocks noChangeArrowheads="1"/>
          </p:cNvSpPr>
          <p:nvPr/>
        </p:nvSpPr>
        <p:spPr bwMode="auto">
          <a:xfrm>
            <a:off x="7380288" y="549275"/>
            <a:ext cx="1763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48133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</a:blip>
          <a:srcRect r="-8"/>
          <a:stretch>
            <a:fillRect/>
          </a:stretch>
        </p:blipFill>
        <p:spPr bwMode="auto">
          <a:xfrm>
            <a:off x="7524750" y="36513"/>
            <a:ext cx="14398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Content Placeholder 4"/>
          <p:cNvPicPr>
            <a:picLocks noChangeAspect="1"/>
          </p:cNvPicPr>
          <p:nvPr/>
        </p:nvPicPr>
        <p:blipFill>
          <a:blip r:embed="rId3"/>
          <a:srcRect r="44382"/>
          <a:stretch>
            <a:fillRect/>
          </a:stretch>
        </p:blipFill>
        <p:spPr bwMode="auto">
          <a:xfrm>
            <a:off x="0" y="6148388"/>
            <a:ext cx="3743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3743325" y="61483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4518025" y="61483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9525" y="133350"/>
            <a:ext cx="7700963" cy="833438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Admissions Criteria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8313" y="1185863"/>
            <a:ext cx="8424862" cy="5157787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/>
              <a:t>Looked After Children.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/>
              <a:t>Children who live within the priority admissions area and who attend the following main feeder primary schools.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GB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GB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GB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GB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/>
              <a:t>Children who live within the designated area with a sibling attending the College in Years 7-10 at the time of application and date of proposed admission.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/>
              <a:t>Children residing outside the designated area who attend one of the feeder primary schools.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/>
              <a:t>Children residing within the designated area who do not attend one of the above feeder primary schools.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/>
              <a:t>Children who live outside the designated area with a sibling attending the College in Years 7-10 at the time of application and date of proposed admission.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/>
              <a:t>All other applications.</a:t>
            </a:r>
            <a:endParaRPr lang="en-GB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763713" y="2189163"/>
          <a:ext cx="6096000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897">
                  <a:extLst>
                    <a:ext uri="{9D8B030D-6E8A-4147-A177-3AD203B41FA5}"/>
                  </a:extLst>
                </a:gridCol>
                <a:gridCol w="3016103">
                  <a:extLst>
                    <a:ext uri="{9D8B030D-6E8A-4147-A177-3AD203B41FA5}"/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 err="1" smtClean="0">
                          <a:solidFill>
                            <a:srgbClr val="3366FF"/>
                          </a:solidFill>
                        </a:rPr>
                        <a:t>Branscombe</a:t>
                      </a:r>
                      <a:r>
                        <a:rPr lang="en-GB" b="1" dirty="0" smtClean="0">
                          <a:solidFill>
                            <a:srgbClr val="3366FF"/>
                          </a:solidFill>
                        </a:rPr>
                        <a:t> Primary</a:t>
                      </a:r>
                      <a:endParaRPr lang="en-GB" b="1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3366FF"/>
                          </a:solidFill>
                        </a:rPr>
                        <a:t>Newton </a:t>
                      </a:r>
                      <a:r>
                        <a:rPr lang="en-GB" b="1" dirty="0" err="1" smtClean="0">
                          <a:solidFill>
                            <a:srgbClr val="3366FF"/>
                          </a:solidFill>
                        </a:rPr>
                        <a:t>Poppleford</a:t>
                      </a:r>
                      <a:r>
                        <a:rPr lang="en-GB" b="1" dirty="0" smtClean="0">
                          <a:solidFill>
                            <a:srgbClr val="3366FF"/>
                          </a:solidFill>
                        </a:rPr>
                        <a:t> Primary</a:t>
                      </a:r>
                      <a:endParaRPr lang="en-GB" b="1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 smtClean="0">
                          <a:solidFill>
                            <a:srgbClr val="3366FF"/>
                          </a:solidFill>
                        </a:rPr>
                        <a:t>Sidbury</a:t>
                      </a:r>
                      <a:r>
                        <a:rPr lang="en-GB" b="1" baseline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rgbClr val="3366FF"/>
                          </a:solidFill>
                        </a:rPr>
                        <a:t>Primary</a:t>
                      </a:r>
                      <a:endParaRPr lang="en-GB" b="1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3366FF"/>
                          </a:solidFill>
                        </a:rPr>
                        <a:t>Sidmouth</a:t>
                      </a:r>
                      <a:endParaRPr lang="en-GB" b="1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88" y="0"/>
            <a:ext cx="9144001" cy="1052513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0178" name="Rectangle 7"/>
          <p:cNvSpPr>
            <a:spLocks noChangeArrowheads="1"/>
          </p:cNvSpPr>
          <p:nvPr/>
        </p:nvSpPr>
        <p:spPr bwMode="auto">
          <a:xfrm>
            <a:off x="7531100" y="735013"/>
            <a:ext cx="14620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i="1">
                <a:solidFill>
                  <a:srgbClr val="DCE6F2"/>
                </a:solidFill>
                <a:latin typeface="Calibri" pitchFamily="34" charset="0"/>
              </a:rPr>
              <a:t>Believe  Inspire  Succeed</a:t>
            </a:r>
          </a:p>
        </p:txBody>
      </p:sp>
      <p:pic>
        <p:nvPicPr>
          <p:cNvPr id="50179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42242"/>
          <a:stretch>
            <a:fillRect/>
          </a:stretch>
        </p:blipFill>
        <p:spPr>
          <a:xfrm>
            <a:off x="5292725" y="6148388"/>
            <a:ext cx="3887788" cy="809625"/>
          </a:xfrm>
        </p:spPr>
      </p:pic>
      <p:sp>
        <p:nvSpPr>
          <p:cNvPr id="50180" name="Rectangle 10"/>
          <p:cNvSpPr>
            <a:spLocks noChangeArrowheads="1"/>
          </p:cNvSpPr>
          <p:nvPr/>
        </p:nvSpPr>
        <p:spPr bwMode="auto">
          <a:xfrm>
            <a:off x="7380288" y="549275"/>
            <a:ext cx="1763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rgbClr val="FFFFFF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50181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</a:blip>
          <a:srcRect r="-8"/>
          <a:stretch>
            <a:fillRect/>
          </a:stretch>
        </p:blipFill>
        <p:spPr bwMode="auto">
          <a:xfrm>
            <a:off x="7524750" y="36513"/>
            <a:ext cx="14398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Content Placeholder 4"/>
          <p:cNvPicPr>
            <a:picLocks noChangeAspect="1"/>
          </p:cNvPicPr>
          <p:nvPr/>
        </p:nvPicPr>
        <p:blipFill>
          <a:blip r:embed="rId3"/>
          <a:srcRect r="44382"/>
          <a:stretch>
            <a:fillRect/>
          </a:stretch>
        </p:blipFill>
        <p:spPr bwMode="auto">
          <a:xfrm>
            <a:off x="0" y="6148388"/>
            <a:ext cx="3743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3743325" y="61483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4518025" y="61483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9688" y="133350"/>
            <a:ext cx="8229600" cy="833438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3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Yr</a:t>
            </a:r>
            <a:r>
              <a:rPr lang="en-GB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5 Opportunities to visit Sidmouth</a:t>
            </a:r>
            <a:endParaRPr lang="en-GB" sz="3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50186" name="Group 28"/>
          <p:cNvGrpSpPr>
            <a:grpSpLocks/>
          </p:cNvGrpSpPr>
          <p:nvPr/>
        </p:nvGrpSpPr>
        <p:grpSpPr bwMode="auto">
          <a:xfrm>
            <a:off x="71438" y="1127125"/>
            <a:ext cx="1857375" cy="5010150"/>
            <a:chOff x="70816" y="1127262"/>
            <a:chExt cx="1858491" cy="5009350"/>
          </a:xfrm>
        </p:grpSpPr>
        <p:pic>
          <p:nvPicPr>
            <p:cNvPr id="50231" name="Picture 2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641" y="3650628"/>
              <a:ext cx="1824529" cy="1216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232" name="Picture 3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7132" y="2386888"/>
              <a:ext cx="1823345" cy="121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233" name="Picture 34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0816" y="4910377"/>
              <a:ext cx="1839353" cy="1226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234" name="Picture 35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4178" y="1127262"/>
              <a:ext cx="1835129" cy="1223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855913" y="1384300"/>
          <a:ext cx="5413375" cy="4852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5028">
                  <a:extLst>
                    <a:ext uri="{9D8B030D-6E8A-4147-A177-3AD203B41FA5}"/>
                  </a:extLst>
                </a:gridCol>
                <a:gridCol w="4167867">
                  <a:extLst>
                    <a:ext uri="{9D8B030D-6E8A-4147-A177-3AD203B41FA5}"/>
                  </a:extLst>
                </a:gridCol>
              </a:tblGrid>
              <a:tr h="16661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8" marR="53668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6661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Autumn 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8" marR="53668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37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Tuesday </a:t>
                      </a:r>
                      <a:r>
                        <a:rPr lang="en-GB" sz="900" dirty="0" smtClean="0">
                          <a:effectLst/>
                        </a:rPr>
                        <a:t>14</a:t>
                      </a:r>
                      <a:r>
                        <a:rPr lang="en-GB" sz="900" baseline="30000" dirty="0" smtClean="0">
                          <a:effectLst/>
                        </a:rPr>
                        <a:t>th</a:t>
                      </a:r>
                      <a:r>
                        <a:rPr lang="en-GB" sz="900" dirty="0" smtClean="0">
                          <a:effectLst/>
                        </a:rPr>
                        <a:t> </a:t>
                      </a:r>
                      <a:r>
                        <a:rPr lang="en-GB" sz="900" dirty="0">
                          <a:effectLst/>
                        </a:rPr>
                        <a:t>November </a:t>
                      </a:r>
                      <a:r>
                        <a:rPr lang="en-GB" sz="900" dirty="0" smtClean="0">
                          <a:effectLst/>
                        </a:rPr>
                        <a:t>2017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Sidmouth College Sporting Superstars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Sports Hall and </a:t>
                      </a:r>
                      <a:r>
                        <a:rPr lang="en-GB" sz="900" dirty="0" smtClean="0">
                          <a:effectLst/>
                        </a:rPr>
                        <a:t>Gym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11.30-13.00</a:t>
                      </a:r>
                      <a:endParaRPr lang="en-GB" sz="900" dirty="0">
                        <a:effectLst/>
                      </a:endParaRPr>
                    </a:p>
                  </a:txBody>
                  <a:tcPr marL="53668" marR="53668" marT="0" marB="0"/>
                </a:tc>
                <a:extLst>
                  <a:ext uri="{0D108BD9-81ED-4DB2-BD59-A6C34878D82A}"/>
                </a:extLst>
              </a:tr>
              <a:tr h="16661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8" marR="53668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6661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Spring 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8" marR="53668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37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Thursday </a:t>
                      </a:r>
                      <a:r>
                        <a:rPr lang="en-GB" sz="900" dirty="0" smtClean="0">
                          <a:effectLst/>
                        </a:rPr>
                        <a:t>1</a:t>
                      </a:r>
                      <a:r>
                        <a:rPr lang="en-GB" sz="900" baseline="30000" dirty="0" smtClean="0">
                          <a:effectLst/>
                        </a:rPr>
                        <a:t>st</a:t>
                      </a:r>
                      <a:r>
                        <a:rPr lang="en-GB" sz="900" dirty="0" smtClean="0">
                          <a:effectLst/>
                        </a:rPr>
                        <a:t> February 2018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Science - Investigating what the best conditions are for drying socks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Lab 11 and Lab 15 </a:t>
                      </a:r>
                      <a:endParaRPr lang="en-GB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10.30-12.15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8" marR="53668" marT="0" marB="0"/>
                </a:tc>
                <a:extLst>
                  <a:ext uri="{0D108BD9-81ED-4DB2-BD59-A6C34878D82A}"/>
                </a:extLst>
              </a:tr>
              <a:tr h="16661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8" marR="53668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6661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Spring 2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8" marR="53668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37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Monday 26</a:t>
                      </a:r>
                      <a:r>
                        <a:rPr lang="en-GB" sz="900" baseline="30000" dirty="0" smtClean="0">
                          <a:effectLst/>
                        </a:rPr>
                        <a:t>th</a:t>
                      </a:r>
                      <a:r>
                        <a:rPr lang="en-GB" sz="900" dirty="0" smtClean="0">
                          <a:effectLst/>
                        </a:rPr>
                        <a:t> </a:t>
                      </a:r>
                      <a:r>
                        <a:rPr lang="en-GB" sz="900" dirty="0">
                          <a:effectLst/>
                        </a:rPr>
                        <a:t>March </a:t>
                      </a:r>
                      <a:r>
                        <a:rPr lang="en-GB" sz="900" dirty="0" smtClean="0">
                          <a:effectLst/>
                        </a:rPr>
                        <a:t>2018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Computer Science – Let’s get coding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Room 49 and Room </a:t>
                      </a:r>
                      <a:r>
                        <a:rPr lang="en-GB" sz="900" dirty="0" smtClean="0">
                          <a:effectLst/>
                        </a:rPr>
                        <a:t>53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10.30-12.15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8" marR="53668" marT="0" marB="0"/>
                </a:tc>
                <a:extLst>
                  <a:ext uri="{0D108BD9-81ED-4DB2-BD59-A6C34878D82A}"/>
                </a:extLst>
              </a:tr>
              <a:tr h="16661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8" marR="53668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6661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Summer 1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8" marR="53668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37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Tuesday </a:t>
                      </a:r>
                      <a:r>
                        <a:rPr lang="en-GB" sz="900" dirty="0" smtClean="0">
                          <a:effectLst/>
                        </a:rPr>
                        <a:t>1</a:t>
                      </a:r>
                      <a:r>
                        <a:rPr lang="en-GB" sz="900" baseline="30000" dirty="0" smtClean="0">
                          <a:effectLst/>
                        </a:rPr>
                        <a:t>st</a:t>
                      </a:r>
                      <a:r>
                        <a:rPr lang="en-GB" sz="900" dirty="0" smtClean="0">
                          <a:effectLst/>
                        </a:rPr>
                        <a:t> May 2018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Humanities – A Grab for Africa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Room 2 and Room </a:t>
                      </a:r>
                      <a:r>
                        <a:rPr lang="en-GB" sz="900" dirty="0" smtClean="0">
                          <a:effectLst/>
                        </a:rPr>
                        <a:t>7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10.30-13.00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8" marR="53668" marT="0" marB="0"/>
                </a:tc>
                <a:extLst>
                  <a:ext uri="{0D108BD9-81ED-4DB2-BD59-A6C34878D82A}"/>
                </a:extLst>
              </a:tr>
              <a:tr h="16661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8" marR="53668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6661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Summer 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8" marR="53668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37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Thursday 12</a:t>
                      </a:r>
                      <a:r>
                        <a:rPr lang="en-GB" sz="900" baseline="30000" dirty="0" smtClean="0">
                          <a:effectLst/>
                        </a:rPr>
                        <a:t>th</a:t>
                      </a:r>
                      <a:r>
                        <a:rPr lang="en-GB" sz="900" dirty="0" smtClean="0">
                          <a:effectLst/>
                        </a:rPr>
                        <a:t> </a:t>
                      </a:r>
                      <a:r>
                        <a:rPr lang="en-GB" sz="900" dirty="0">
                          <a:effectLst/>
                        </a:rPr>
                        <a:t>July </a:t>
                      </a:r>
                      <a:r>
                        <a:rPr lang="en-GB" sz="900" dirty="0" smtClean="0">
                          <a:effectLst/>
                        </a:rPr>
                        <a:t>2018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Drama Workshop- Mission Impossible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Drama Studio and Room </a:t>
                      </a:r>
                      <a:r>
                        <a:rPr lang="en-GB" sz="900" dirty="0" smtClean="0">
                          <a:effectLst/>
                        </a:rPr>
                        <a:t>30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10.30-12.15</a:t>
                      </a:r>
                      <a:endParaRPr lang="en-GB" sz="900" dirty="0">
                        <a:effectLst/>
                      </a:endParaRPr>
                    </a:p>
                  </a:txBody>
                  <a:tcPr marL="53668" marR="53668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688" y="0"/>
            <a:ext cx="9144000" cy="1052513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31100" y="735013"/>
            <a:ext cx="14620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cs typeface="+mn-cs"/>
              </a:rPr>
              <a:t>Believe  Inspire  Succeed</a:t>
            </a:r>
            <a:endParaRPr lang="en-GB" sz="1000" i="1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52227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42242"/>
          <a:stretch>
            <a:fillRect/>
          </a:stretch>
        </p:blipFill>
        <p:spPr>
          <a:xfrm>
            <a:off x="5292725" y="6148388"/>
            <a:ext cx="3887788" cy="809625"/>
          </a:xfrm>
        </p:spPr>
      </p:pic>
      <p:sp>
        <p:nvSpPr>
          <p:cNvPr id="52228" name="Rectangle 10"/>
          <p:cNvSpPr>
            <a:spLocks noChangeArrowheads="1"/>
          </p:cNvSpPr>
          <p:nvPr/>
        </p:nvSpPr>
        <p:spPr bwMode="auto">
          <a:xfrm>
            <a:off x="7477125" y="549275"/>
            <a:ext cx="1763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52229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</a:blip>
          <a:srcRect r="-8"/>
          <a:stretch>
            <a:fillRect/>
          </a:stretch>
        </p:blipFill>
        <p:spPr bwMode="auto">
          <a:xfrm>
            <a:off x="7740650" y="68263"/>
            <a:ext cx="14398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Content Placeholder 4"/>
          <p:cNvPicPr>
            <a:picLocks noChangeAspect="1"/>
          </p:cNvPicPr>
          <p:nvPr/>
        </p:nvPicPr>
        <p:blipFill>
          <a:blip r:embed="rId3"/>
          <a:srcRect r="44382"/>
          <a:stretch>
            <a:fillRect/>
          </a:stretch>
        </p:blipFill>
        <p:spPr bwMode="auto">
          <a:xfrm>
            <a:off x="0" y="6148388"/>
            <a:ext cx="3743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3743325" y="61483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4518025" y="61483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9688" y="133350"/>
            <a:ext cx="8229600" cy="833438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Stakeholders’ Opinions of Sidmouth</a:t>
            </a:r>
            <a:endParaRPr lang="en-GB" sz="4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249488" y="1274763"/>
            <a:ext cx="6408737" cy="496887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smtClean="0"/>
              <a:t>Student Voice data  2016-17 (currently </a:t>
            </a:r>
            <a:r>
              <a:rPr lang="en-GB" b="1" dirty="0"/>
              <a:t>Yr. </a:t>
            </a:r>
            <a:r>
              <a:rPr lang="en-GB" b="1" dirty="0" smtClean="0"/>
              <a:t>8-12) </a:t>
            </a:r>
            <a:r>
              <a:rPr lang="en-GB" b="1" dirty="0"/>
              <a:t>(1618 RESPONSES</a:t>
            </a:r>
            <a:r>
              <a:rPr lang="en-GB" b="1" dirty="0" smtClean="0"/>
              <a:t>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/>
              <a:t>Do you enjoy this subject? 80%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/>
              <a:t>Do you feel you make good progress within this subject ? 85%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/>
              <a:t>Are you aware of your target level/grade within this subject? 89%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Are </a:t>
            </a:r>
            <a:r>
              <a:rPr lang="en-GB" dirty="0"/>
              <a:t>you challenged within this subject?  88%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/>
              <a:t>Does your teacher provide extension materials to ensure all students abilities are stretched?  78%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/>
              <a:t>Is behaviour/engagement good within this subject? 85%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grpSp>
        <p:nvGrpSpPr>
          <p:cNvPr id="52235" name="Group 23"/>
          <p:cNvGrpSpPr>
            <a:grpSpLocks/>
          </p:cNvGrpSpPr>
          <p:nvPr/>
        </p:nvGrpSpPr>
        <p:grpSpPr bwMode="auto">
          <a:xfrm>
            <a:off x="71438" y="1106488"/>
            <a:ext cx="1863725" cy="5130800"/>
            <a:chOff x="72112" y="1106611"/>
            <a:chExt cx="1863405" cy="5130701"/>
          </a:xfrm>
        </p:grpSpPr>
        <p:pic>
          <p:nvPicPr>
            <p:cNvPr id="52236" name="Picture 2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113" y="1106611"/>
              <a:ext cx="1863404" cy="1242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7" name="Picture 2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114" y="2413076"/>
              <a:ext cx="1859920" cy="1239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8" name="Picture 2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2113" y="3705352"/>
              <a:ext cx="1859920" cy="1239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9" name="Picture 27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2112" y="4997365"/>
              <a:ext cx="1859921" cy="1239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88" y="0"/>
            <a:ext cx="9144001" cy="1052513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69213" y="708025"/>
            <a:ext cx="1460500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cs typeface="+mn-cs"/>
              </a:rPr>
              <a:t>Believe  Inspire  Succeed</a:t>
            </a:r>
            <a:endParaRPr lang="en-GB" sz="1000" i="1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5427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42242"/>
          <a:stretch>
            <a:fillRect/>
          </a:stretch>
        </p:blipFill>
        <p:spPr>
          <a:xfrm>
            <a:off x="5292725" y="6148388"/>
            <a:ext cx="3887788" cy="809625"/>
          </a:xfrm>
        </p:spPr>
      </p:pic>
      <p:sp>
        <p:nvSpPr>
          <p:cNvPr id="54276" name="Rectangle 10"/>
          <p:cNvSpPr>
            <a:spLocks noChangeArrowheads="1"/>
          </p:cNvSpPr>
          <p:nvPr/>
        </p:nvSpPr>
        <p:spPr bwMode="auto">
          <a:xfrm>
            <a:off x="7512050" y="534988"/>
            <a:ext cx="1763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54277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</a:blip>
          <a:srcRect r="-8"/>
          <a:stretch>
            <a:fillRect/>
          </a:stretch>
        </p:blipFill>
        <p:spPr bwMode="auto">
          <a:xfrm>
            <a:off x="7673975" y="22225"/>
            <a:ext cx="14398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Content Placeholder 4"/>
          <p:cNvPicPr>
            <a:picLocks noChangeAspect="1"/>
          </p:cNvPicPr>
          <p:nvPr/>
        </p:nvPicPr>
        <p:blipFill>
          <a:blip r:embed="rId3"/>
          <a:srcRect r="44382"/>
          <a:stretch>
            <a:fillRect/>
          </a:stretch>
        </p:blipFill>
        <p:spPr bwMode="auto">
          <a:xfrm>
            <a:off x="0" y="6148388"/>
            <a:ext cx="3743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3743325" y="61483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4518025" y="61483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9688" y="133350"/>
            <a:ext cx="8229600" cy="833438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Stakeholders’ Opinions of Sidmouth</a:t>
            </a:r>
            <a:endParaRPr lang="en-GB" sz="4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249488" y="1274763"/>
            <a:ext cx="6408737" cy="496887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smtClean="0"/>
              <a:t>Parents – Feedback from Parents’ Evenings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2015/16 </a:t>
            </a:r>
            <a:r>
              <a:rPr lang="en-GB" dirty="0"/>
              <a:t>(229 parent carer responses)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92% of parents either agree or strongly agree that their child is taught well 4% disagree. 4 % don’t know.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2016/17 </a:t>
            </a:r>
            <a:r>
              <a:rPr lang="en-GB" dirty="0"/>
              <a:t>(357 parent care responses)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93% of parents either agree or strongly agree that their child is taught well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1% disagree. 6 % don’t know.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grpSp>
        <p:nvGrpSpPr>
          <p:cNvPr id="54283" name="Group 23"/>
          <p:cNvGrpSpPr>
            <a:grpSpLocks/>
          </p:cNvGrpSpPr>
          <p:nvPr/>
        </p:nvGrpSpPr>
        <p:grpSpPr bwMode="auto">
          <a:xfrm>
            <a:off x="71438" y="1106488"/>
            <a:ext cx="1863725" cy="5130800"/>
            <a:chOff x="72112" y="1106611"/>
            <a:chExt cx="1863405" cy="5130701"/>
          </a:xfrm>
        </p:grpSpPr>
        <p:pic>
          <p:nvPicPr>
            <p:cNvPr id="54284" name="Picture 2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113" y="1106611"/>
              <a:ext cx="1863404" cy="1242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5" name="Picture 2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114" y="2413076"/>
              <a:ext cx="1859920" cy="1239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6" name="Picture 2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2113" y="3705352"/>
              <a:ext cx="1859920" cy="1239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7" name="Picture 27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2112" y="4997365"/>
              <a:ext cx="1859921" cy="1239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700"/>
            <a:ext cx="9144000" cy="1052513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31100" y="735013"/>
            <a:ext cx="14620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cs typeface="+mn-cs"/>
              </a:rPr>
              <a:t>Believe  Inspire  Succeed</a:t>
            </a:r>
            <a:endParaRPr lang="en-GB" sz="1000" i="1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56323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42242"/>
          <a:stretch>
            <a:fillRect/>
          </a:stretch>
        </p:blipFill>
        <p:spPr>
          <a:xfrm>
            <a:off x="5292725" y="6148388"/>
            <a:ext cx="3887788" cy="809625"/>
          </a:xfrm>
        </p:spPr>
      </p:pic>
      <p:sp>
        <p:nvSpPr>
          <p:cNvPr id="56324" name="Rectangle 10"/>
          <p:cNvSpPr>
            <a:spLocks noChangeArrowheads="1"/>
          </p:cNvSpPr>
          <p:nvPr/>
        </p:nvSpPr>
        <p:spPr bwMode="auto">
          <a:xfrm>
            <a:off x="7380288" y="549275"/>
            <a:ext cx="1763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56325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</a:blip>
          <a:srcRect r="-8"/>
          <a:stretch>
            <a:fillRect/>
          </a:stretch>
        </p:blipFill>
        <p:spPr bwMode="auto">
          <a:xfrm>
            <a:off x="7524750" y="36513"/>
            <a:ext cx="14398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Content Placeholder 4"/>
          <p:cNvPicPr>
            <a:picLocks noChangeAspect="1"/>
          </p:cNvPicPr>
          <p:nvPr/>
        </p:nvPicPr>
        <p:blipFill>
          <a:blip r:embed="rId3"/>
          <a:srcRect r="44382"/>
          <a:stretch>
            <a:fillRect/>
          </a:stretch>
        </p:blipFill>
        <p:spPr bwMode="auto">
          <a:xfrm>
            <a:off x="0" y="6148388"/>
            <a:ext cx="3743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3743325" y="61483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4518025" y="61483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9688" y="133350"/>
            <a:ext cx="8229600" cy="833438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4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Open Evening </a:t>
            </a:r>
            <a:r>
              <a:rPr lang="en-GB" sz="41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2017-18 </a:t>
            </a:r>
            <a:r>
              <a:rPr lang="en-GB" sz="4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Feedback</a:t>
            </a:r>
          </a:p>
        </p:txBody>
      </p:sp>
      <p:grpSp>
        <p:nvGrpSpPr>
          <p:cNvPr id="56330" name="Group 28"/>
          <p:cNvGrpSpPr>
            <a:grpSpLocks/>
          </p:cNvGrpSpPr>
          <p:nvPr/>
        </p:nvGrpSpPr>
        <p:grpSpPr bwMode="auto">
          <a:xfrm>
            <a:off x="71438" y="1127125"/>
            <a:ext cx="1857375" cy="5010150"/>
            <a:chOff x="70816" y="1127262"/>
            <a:chExt cx="1858491" cy="5009350"/>
          </a:xfrm>
        </p:grpSpPr>
        <p:pic>
          <p:nvPicPr>
            <p:cNvPr id="56333" name="Picture 2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641" y="3650628"/>
              <a:ext cx="1824529" cy="1216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4" name="Picture 3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7132" y="2386888"/>
              <a:ext cx="1823345" cy="121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5" name="Picture 34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0816" y="4910377"/>
              <a:ext cx="1839353" cy="1226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6" name="Picture 35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4178" y="1127262"/>
              <a:ext cx="1835129" cy="1223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1619672" y="1096132"/>
          <a:ext cx="4968552" cy="3196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4189194" y="3663007"/>
          <a:ext cx="4968552" cy="304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88" y="0"/>
            <a:ext cx="9144001" cy="1052513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31100" y="735013"/>
            <a:ext cx="14620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cs typeface="+mn-cs"/>
              </a:rPr>
              <a:t>Believe  Inspire  Succeed</a:t>
            </a:r>
            <a:endParaRPr lang="en-GB" sz="1000" i="1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21507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42242"/>
          <a:stretch>
            <a:fillRect/>
          </a:stretch>
        </p:blipFill>
        <p:spPr>
          <a:xfrm>
            <a:off x="5292725" y="6167438"/>
            <a:ext cx="3887788" cy="808037"/>
          </a:xfrm>
        </p:spPr>
      </p:pic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7380288" y="549275"/>
            <a:ext cx="1763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21509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</a:blip>
          <a:srcRect r="-8"/>
          <a:stretch>
            <a:fillRect/>
          </a:stretch>
        </p:blipFill>
        <p:spPr bwMode="auto">
          <a:xfrm>
            <a:off x="7524750" y="36513"/>
            <a:ext cx="14398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Content Placeholder 4"/>
          <p:cNvPicPr>
            <a:picLocks noChangeAspect="1"/>
          </p:cNvPicPr>
          <p:nvPr/>
        </p:nvPicPr>
        <p:blipFill>
          <a:blip r:embed="rId3"/>
          <a:srcRect r="44382"/>
          <a:stretch>
            <a:fillRect/>
          </a:stretch>
        </p:blipFill>
        <p:spPr bwMode="auto">
          <a:xfrm>
            <a:off x="0" y="6167438"/>
            <a:ext cx="37433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3743325" y="6167438"/>
            <a:ext cx="9366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4518025" y="6167438"/>
            <a:ext cx="9366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6838" y="-100013"/>
            <a:ext cx="8229600" cy="1152526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6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Discussion</a:t>
            </a:r>
            <a:endParaRPr lang="en-GB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1514" name="Picture 11"/>
          <p:cNvPicPr>
            <a:picLocks noChangeAspect="1"/>
          </p:cNvPicPr>
          <p:nvPr/>
        </p:nvPicPr>
        <p:blipFill>
          <a:blip r:embed="rId5"/>
          <a:srcRect r="60" b="133"/>
          <a:stretch>
            <a:fillRect/>
          </a:stretch>
        </p:blipFill>
        <p:spPr bwMode="auto">
          <a:xfrm>
            <a:off x="5899150" y="2222500"/>
            <a:ext cx="28797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3"/>
          <p:cNvPicPr>
            <a:picLocks noChangeAspect="1"/>
          </p:cNvPicPr>
          <p:nvPr/>
        </p:nvPicPr>
        <p:blipFill>
          <a:blip r:embed="rId6"/>
          <a:srcRect t="2055" b="82"/>
          <a:stretch>
            <a:fillRect/>
          </a:stretch>
        </p:blipFill>
        <p:spPr bwMode="auto">
          <a:xfrm>
            <a:off x="6042025" y="4968875"/>
            <a:ext cx="230505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5"/>
          <p:cNvPicPr>
            <a:picLocks noChangeAspect="1"/>
          </p:cNvPicPr>
          <p:nvPr/>
        </p:nvPicPr>
        <p:blipFill>
          <a:blip r:embed="rId7"/>
          <a:srcRect t="2341" b="-2"/>
          <a:stretch>
            <a:fillRect/>
          </a:stretch>
        </p:blipFill>
        <p:spPr bwMode="auto">
          <a:xfrm>
            <a:off x="6721475" y="3794125"/>
            <a:ext cx="200025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6"/>
          <p:cNvPicPr>
            <a:picLocks noChangeAspect="1"/>
          </p:cNvPicPr>
          <p:nvPr/>
        </p:nvPicPr>
        <p:blipFill>
          <a:blip r:embed="rId8"/>
          <a:srcRect b="162"/>
          <a:stretch>
            <a:fillRect/>
          </a:stretch>
        </p:blipFill>
        <p:spPr bwMode="auto">
          <a:xfrm>
            <a:off x="6537325" y="1106488"/>
            <a:ext cx="1827213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Content Placeholder 2"/>
          <p:cNvSpPr txBox="1">
            <a:spLocks/>
          </p:cNvSpPr>
          <p:nvPr/>
        </p:nvSpPr>
        <p:spPr bwMode="auto">
          <a:xfrm>
            <a:off x="371475" y="1531938"/>
            <a:ext cx="49895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600">
                <a:latin typeface="Calibri" pitchFamily="34" charset="0"/>
              </a:rPr>
              <a:t>What are your strongest memories of your own secondary school?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360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600">
                <a:latin typeface="Calibri" pitchFamily="34" charset="0"/>
              </a:rPr>
              <a:t>What do you think it provided for you as a pupil?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700"/>
            <a:ext cx="9144000" cy="1052513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31100" y="735013"/>
            <a:ext cx="14620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cs typeface="+mn-cs"/>
              </a:rPr>
              <a:t>Believe  Inspire  Succeed</a:t>
            </a:r>
            <a:endParaRPr lang="en-GB" sz="1000" i="1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58371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42242"/>
          <a:stretch>
            <a:fillRect/>
          </a:stretch>
        </p:blipFill>
        <p:spPr>
          <a:xfrm>
            <a:off x="5292725" y="6148388"/>
            <a:ext cx="3887788" cy="809625"/>
          </a:xfrm>
        </p:spPr>
      </p:pic>
      <p:sp>
        <p:nvSpPr>
          <p:cNvPr id="58372" name="Rectangle 10"/>
          <p:cNvSpPr>
            <a:spLocks noChangeArrowheads="1"/>
          </p:cNvSpPr>
          <p:nvPr/>
        </p:nvSpPr>
        <p:spPr bwMode="auto">
          <a:xfrm>
            <a:off x="7380288" y="549275"/>
            <a:ext cx="1763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58373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</a:blip>
          <a:srcRect r="-8"/>
          <a:stretch>
            <a:fillRect/>
          </a:stretch>
        </p:blipFill>
        <p:spPr bwMode="auto">
          <a:xfrm>
            <a:off x="7524750" y="36513"/>
            <a:ext cx="14398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Content Placeholder 4"/>
          <p:cNvPicPr>
            <a:picLocks noChangeAspect="1"/>
          </p:cNvPicPr>
          <p:nvPr/>
        </p:nvPicPr>
        <p:blipFill>
          <a:blip r:embed="rId3"/>
          <a:srcRect r="44382"/>
          <a:stretch>
            <a:fillRect/>
          </a:stretch>
        </p:blipFill>
        <p:spPr bwMode="auto">
          <a:xfrm>
            <a:off x="0" y="6148388"/>
            <a:ext cx="3743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3743325" y="61483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4518025" y="61483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9688" y="133350"/>
            <a:ext cx="8229600" cy="833438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4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Open Evening </a:t>
            </a:r>
            <a:r>
              <a:rPr lang="en-GB" sz="41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2017-18 </a:t>
            </a:r>
            <a:r>
              <a:rPr lang="en-GB" sz="4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Feedback</a:t>
            </a:r>
          </a:p>
        </p:txBody>
      </p:sp>
      <p:grpSp>
        <p:nvGrpSpPr>
          <p:cNvPr id="58378" name="Group 28"/>
          <p:cNvGrpSpPr>
            <a:grpSpLocks/>
          </p:cNvGrpSpPr>
          <p:nvPr/>
        </p:nvGrpSpPr>
        <p:grpSpPr bwMode="auto">
          <a:xfrm>
            <a:off x="71438" y="1127125"/>
            <a:ext cx="1857375" cy="5010150"/>
            <a:chOff x="70816" y="1127262"/>
            <a:chExt cx="1858491" cy="5009350"/>
          </a:xfrm>
        </p:grpSpPr>
        <p:pic>
          <p:nvPicPr>
            <p:cNvPr id="58381" name="Picture 2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641" y="3650628"/>
              <a:ext cx="1824529" cy="1216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2" name="Picture 3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7132" y="2386888"/>
              <a:ext cx="1823345" cy="121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3" name="Picture 34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0816" y="4910377"/>
              <a:ext cx="1839353" cy="1226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4" name="Picture 35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4178" y="1127262"/>
              <a:ext cx="1835129" cy="1223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8" name="Chart 17"/>
          <p:cNvGraphicFramePr>
            <a:graphicFrameLocks/>
          </p:cNvGraphicFramePr>
          <p:nvPr/>
        </p:nvGraphicFramePr>
        <p:xfrm>
          <a:off x="1619672" y="1087066"/>
          <a:ext cx="4680520" cy="3134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/>
        </p:nvGraphicFramePr>
        <p:xfrm>
          <a:off x="4139952" y="3356992"/>
          <a:ext cx="5131009" cy="307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700"/>
            <a:ext cx="9144000" cy="1052513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31100" y="735013"/>
            <a:ext cx="14620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cs typeface="+mn-cs"/>
              </a:rPr>
              <a:t>Believe  Inspire  Succeed</a:t>
            </a:r>
            <a:endParaRPr lang="en-GB" sz="1000" i="1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60419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42242"/>
          <a:stretch>
            <a:fillRect/>
          </a:stretch>
        </p:blipFill>
        <p:spPr>
          <a:xfrm>
            <a:off x="5292725" y="6148388"/>
            <a:ext cx="3887788" cy="809625"/>
          </a:xfrm>
        </p:spPr>
      </p:pic>
      <p:sp>
        <p:nvSpPr>
          <p:cNvPr id="60420" name="Rectangle 10"/>
          <p:cNvSpPr>
            <a:spLocks noChangeArrowheads="1"/>
          </p:cNvSpPr>
          <p:nvPr/>
        </p:nvSpPr>
        <p:spPr bwMode="auto">
          <a:xfrm>
            <a:off x="7380288" y="549275"/>
            <a:ext cx="1763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60421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</a:blip>
          <a:srcRect r="-8"/>
          <a:stretch>
            <a:fillRect/>
          </a:stretch>
        </p:blipFill>
        <p:spPr bwMode="auto">
          <a:xfrm>
            <a:off x="7524750" y="36513"/>
            <a:ext cx="14398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Content Placeholder 4"/>
          <p:cNvPicPr>
            <a:picLocks noChangeAspect="1"/>
          </p:cNvPicPr>
          <p:nvPr/>
        </p:nvPicPr>
        <p:blipFill>
          <a:blip r:embed="rId3"/>
          <a:srcRect r="44382"/>
          <a:stretch>
            <a:fillRect/>
          </a:stretch>
        </p:blipFill>
        <p:spPr bwMode="auto">
          <a:xfrm>
            <a:off x="0" y="6148388"/>
            <a:ext cx="3743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3743325" y="61483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4518025" y="61483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9688" y="133350"/>
            <a:ext cx="8229600" cy="833438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Questions?</a:t>
            </a:r>
            <a:endParaRPr lang="en-GB" sz="4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60426" name="Group 28"/>
          <p:cNvGrpSpPr>
            <a:grpSpLocks/>
          </p:cNvGrpSpPr>
          <p:nvPr/>
        </p:nvGrpSpPr>
        <p:grpSpPr bwMode="auto">
          <a:xfrm>
            <a:off x="71438" y="1127125"/>
            <a:ext cx="1857375" cy="5010150"/>
            <a:chOff x="70816" y="1127262"/>
            <a:chExt cx="1858491" cy="5009350"/>
          </a:xfrm>
        </p:grpSpPr>
        <p:pic>
          <p:nvPicPr>
            <p:cNvPr id="60428" name="Picture 2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641" y="3650628"/>
              <a:ext cx="1824529" cy="1216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9" name="Picture 3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7132" y="2386888"/>
              <a:ext cx="1823345" cy="121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30" name="Picture 34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0816" y="4910377"/>
              <a:ext cx="1839353" cy="1226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31" name="Picture 35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4178" y="1127262"/>
              <a:ext cx="1835129" cy="1223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2195513" y="1412875"/>
            <a:ext cx="6624637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+mn-lt"/>
                <a:cs typeface="+mn-cs"/>
              </a:rPr>
              <a:t>Thank you for listening.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+mn-lt"/>
                <a:cs typeface="+mn-cs"/>
              </a:rPr>
              <a:t>You are welcome to have a tour of the College at any point please you do not have to wait until Open Day/Evening. Contact the College Reception to make an appointment.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8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+mn-lt"/>
                <a:cs typeface="+mn-cs"/>
              </a:rPr>
              <a:t>Do you have any questions?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88" y="0"/>
            <a:ext cx="9144001" cy="1052513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31100" y="735013"/>
            <a:ext cx="14620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cs typeface="+mn-cs"/>
              </a:rPr>
              <a:t>Believe  Inspire  Succeed</a:t>
            </a:r>
            <a:endParaRPr lang="en-GB" sz="1000" i="1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2355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42242"/>
          <a:stretch>
            <a:fillRect/>
          </a:stretch>
        </p:blipFill>
        <p:spPr>
          <a:xfrm>
            <a:off x="5292725" y="6167438"/>
            <a:ext cx="3887788" cy="808037"/>
          </a:xfrm>
        </p:spPr>
      </p:pic>
      <p:sp>
        <p:nvSpPr>
          <p:cNvPr id="23556" name="Rectangle 10"/>
          <p:cNvSpPr>
            <a:spLocks noChangeArrowheads="1"/>
          </p:cNvSpPr>
          <p:nvPr/>
        </p:nvSpPr>
        <p:spPr bwMode="auto">
          <a:xfrm>
            <a:off x="7380288" y="549275"/>
            <a:ext cx="1763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23557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</a:blip>
          <a:srcRect r="-8"/>
          <a:stretch>
            <a:fillRect/>
          </a:stretch>
        </p:blipFill>
        <p:spPr bwMode="auto">
          <a:xfrm>
            <a:off x="7524750" y="36513"/>
            <a:ext cx="14398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Content Placeholder 4"/>
          <p:cNvPicPr>
            <a:picLocks noChangeAspect="1"/>
          </p:cNvPicPr>
          <p:nvPr/>
        </p:nvPicPr>
        <p:blipFill>
          <a:blip r:embed="rId3"/>
          <a:srcRect r="44382"/>
          <a:stretch>
            <a:fillRect/>
          </a:stretch>
        </p:blipFill>
        <p:spPr bwMode="auto">
          <a:xfrm>
            <a:off x="0" y="6167438"/>
            <a:ext cx="37433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3743325" y="6167438"/>
            <a:ext cx="9366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4518025" y="6167438"/>
            <a:ext cx="9366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6838" y="146050"/>
            <a:ext cx="8229600" cy="835025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GCSE Subject </a:t>
            </a:r>
            <a:r>
              <a:rPr lang="en-GB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Performance</a:t>
            </a:r>
            <a:endParaRPr lang="en-GB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3562" name="Group 26"/>
          <p:cNvGrpSpPr>
            <a:grpSpLocks/>
          </p:cNvGrpSpPr>
          <p:nvPr/>
        </p:nvGrpSpPr>
        <p:grpSpPr bwMode="auto">
          <a:xfrm>
            <a:off x="7186613" y="1160463"/>
            <a:ext cx="1831975" cy="5072062"/>
            <a:chOff x="7186979" y="1161053"/>
            <a:chExt cx="1830901" cy="5071267"/>
          </a:xfrm>
        </p:grpSpPr>
        <p:pic>
          <p:nvPicPr>
            <p:cNvPr id="23564" name="Picture 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86979" y="1161053"/>
              <a:ext cx="1830901" cy="1220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5" name="Picture 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86979" y="3728250"/>
              <a:ext cx="1829970" cy="1219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6" name="Picture 23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86979" y="2444652"/>
              <a:ext cx="1830901" cy="122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7" name="Picture 25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86979" y="5012340"/>
              <a:ext cx="1829970" cy="1219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96838" y="1160463"/>
            <a:ext cx="7089775" cy="4870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atin typeface="+mn-lt"/>
                <a:cs typeface="+mn-cs"/>
              </a:rPr>
              <a:t>GCSE Results – Both attainment &amp; progress continue to improve and have been ABOVE national average for the past three years.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  <a:latin typeface="+mn-lt"/>
                <a:cs typeface="+mn-cs"/>
              </a:rPr>
              <a:t>Old Government Measure for 2015-16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Students achieving: 5 A*- C including English &amp; Mathematics = 64%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Students achieving: 5 A* - C = 73%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  <a:latin typeface="+mn-lt"/>
                <a:cs typeface="+mn-cs"/>
              </a:rPr>
              <a:t>New Government Measures for 2016-17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Students achieving a Pass in English &amp; Mathematics = 58%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Progress 8 – 0.20 (Performance in students’ best 8 subjects)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atin typeface="+mn-lt"/>
                <a:cs typeface="+mn-cs"/>
              </a:rPr>
              <a:t>A Level Results – Both attainment &amp; progress continue to improve with 100% achieving A*-E grades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Students achieving A*-B = 61%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Students achieving A*-C = 90%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latin typeface="+mn-lt"/>
                <a:cs typeface="+mn-cs"/>
              </a:rPr>
              <a:t>	</a:t>
            </a:r>
            <a:endParaRPr lang="en-GB" sz="1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Progress – Positive Value Added Score 0.14</a:t>
            </a:r>
            <a:endParaRPr lang="en-GB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88" y="0"/>
            <a:ext cx="9144001" cy="1052513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31100" y="735013"/>
            <a:ext cx="14620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cs typeface="+mn-cs"/>
              </a:rPr>
              <a:t>Believe  Inspire  Succeed</a:t>
            </a:r>
            <a:endParaRPr lang="en-GB" sz="1000" i="1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25603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42242"/>
          <a:stretch>
            <a:fillRect/>
          </a:stretch>
        </p:blipFill>
        <p:spPr>
          <a:xfrm>
            <a:off x="5292725" y="6167438"/>
            <a:ext cx="3887788" cy="808037"/>
          </a:xfrm>
        </p:spPr>
      </p:pic>
      <p:sp>
        <p:nvSpPr>
          <p:cNvPr id="25604" name="Rectangle 10"/>
          <p:cNvSpPr>
            <a:spLocks noChangeArrowheads="1"/>
          </p:cNvSpPr>
          <p:nvPr/>
        </p:nvSpPr>
        <p:spPr bwMode="auto">
          <a:xfrm>
            <a:off x="7380288" y="549275"/>
            <a:ext cx="1763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25605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</a:blip>
          <a:srcRect r="-8"/>
          <a:stretch>
            <a:fillRect/>
          </a:stretch>
        </p:blipFill>
        <p:spPr bwMode="auto">
          <a:xfrm>
            <a:off x="7524750" y="36513"/>
            <a:ext cx="14398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Content Placeholder 4"/>
          <p:cNvPicPr>
            <a:picLocks noChangeAspect="1"/>
          </p:cNvPicPr>
          <p:nvPr/>
        </p:nvPicPr>
        <p:blipFill>
          <a:blip r:embed="rId3"/>
          <a:srcRect r="44382"/>
          <a:stretch>
            <a:fillRect/>
          </a:stretch>
        </p:blipFill>
        <p:spPr bwMode="auto">
          <a:xfrm>
            <a:off x="0" y="6167438"/>
            <a:ext cx="37433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3743325" y="6167438"/>
            <a:ext cx="9366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4518025" y="6167438"/>
            <a:ext cx="9366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6838" y="146050"/>
            <a:ext cx="8229600" cy="835025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OFSTED </a:t>
            </a:r>
            <a:r>
              <a:rPr lang="en-GB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Recognition</a:t>
            </a:r>
            <a:endParaRPr lang="en-GB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5610" name="Group 19"/>
          <p:cNvGrpSpPr>
            <a:grpSpLocks/>
          </p:cNvGrpSpPr>
          <p:nvPr/>
        </p:nvGrpSpPr>
        <p:grpSpPr bwMode="auto">
          <a:xfrm>
            <a:off x="71438" y="1127125"/>
            <a:ext cx="1857375" cy="5010150"/>
            <a:chOff x="70816" y="1127262"/>
            <a:chExt cx="1858491" cy="5009350"/>
          </a:xfrm>
        </p:grpSpPr>
        <p:pic>
          <p:nvPicPr>
            <p:cNvPr id="25612" name="Picture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641" y="3650628"/>
              <a:ext cx="1824529" cy="1216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3" name="Picture 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7132" y="2386888"/>
              <a:ext cx="1823345" cy="121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4" name="Picture 1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0816" y="4910377"/>
              <a:ext cx="1839353" cy="1226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5" name="Picture 18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4178" y="1127262"/>
              <a:ext cx="1835129" cy="1223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11" name="TextBox 3"/>
          <p:cNvSpPr txBox="1">
            <a:spLocks noChangeArrowheads="1"/>
          </p:cNvSpPr>
          <p:nvPr/>
        </p:nvSpPr>
        <p:spPr bwMode="auto">
          <a:xfrm>
            <a:off x="2141538" y="1141413"/>
            <a:ext cx="662463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Section 8 inspection took place on Tuesday 18</a:t>
            </a:r>
            <a:r>
              <a:rPr lang="en-GB" baseline="30000">
                <a:latin typeface="Calibri" pitchFamily="34" charset="0"/>
              </a:rPr>
              <a:t>th</a:t>
            </a:r>
            <a:r>
              <a:rPr lang="en-GB">
                <a:latin typeface="Calibri" pitchFamily="34" charset="0"/>
              </a:rPr>
              <a:t> October 2016</a:t>
            </a:r>
          </a:p>
          <a:p>
            <a:endParaRPr lang="en-GB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Inspection undertaken under a new inspection framework – more challenging</a:t>
            </a:r>
          </a:p>
          <a:p>
            <a:endParaRPr lang="en-GB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Extremely positive inspection – Outcome that the College received was in line with the College’s self evaluation.</a:t>
            </a:r>
          </a:p>
          <a:p>
            <a:endParaRPr lang="en-GB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“ Pupils are a delight”</a:t>
            </a:r>
          </a:p>
          <a:p>
            <a:r>
              <a:rPr lang="en-GB">
                <a:latin typeface="Calibri" pitchFamily="34" charset="0"/>
              </a:rPr>
              <a:t>“Behaviour is a real strength”</a:t>
            </a:r>
          </a:p>
          <a:p>
            <a:r>
              <a:rPr lang="en-GB">
                <a:latin typeface="Calibri" pitchFamily="34" charset="0"/>
              </a:rPr>
              <a:t>“Strong attitudes towards learning”</a:t>
            </a:r>
          </a:p>
          <a:p>
            <a:r>
              <a:rPr lang="en-GB">
                <a:latin typeface="Calibri" pitchFamily="34" charset="0"/>
              </a:rPr>
              <a:t>“ Safeguarding permeated the school and is a real strength”</a:t>
            </a:r>
          </a:p>
          <a:p>
            <a:r>
              <a:rPr lang="en-GB">
                <a:latin typeface="Calibri" pitchFamily="34" charset="0"/>
              </a:rPr>
              <a:t>“The College has clear expectations of learning”</a:t>
            </a:r>
          </a:p>
          <a:p>
            <a:r>
              <a:rPr lang="en-GB">
                <a:latin typeface="Calibri" pitchFamily="34" charset="0"/>
              </a:rPr>
              <a:t>“ Lessons are well planned to ensure strong pupil progress”</a:t>
            </a:r>
          </a:p>
          <a:p>
            <a:r>
              <a:rPr lang="en-GB">
                <a:latin typeface="Calibri" pitchFamily="34" charset="0"/>
              </a:rPr>
              <a:t>“All groups of students including disadvantaged are making good progress”</a:t>
            </a:r>
          </a:p>
          <a:p>
            <a:r>
              <a:rPr lang="en-GB">
                <a:latin typeface="Calibri" pitchFamily="34" charset="0"/>
              </a:rPr>
              <a:t>“ The strong pastoral system ensures all students are cared for”</a:t>
            </a:r>
          </a:p>
          <a:p>
            <a:r>
              <a:rPr lang="en-GB">
                <a:latin typeface="Calibri" pitchFamily="34" charset="0"/>
              </a:rPr>
              <a:t>“ Have a feeling that there is a real sense of urgency and things have picked up since September”</a:t>
            </a:r>
          </a:p>
          <a:p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88" y="0"/>
            <a:ext cx="9144001" cy="1052513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31100" y="735013"/>
            <a:ext cx="14620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cs typeface="+mn-cs"/>
              </a:rPr>
              <a:t>Believe  Inspire  Succeed</a:t>
            </a:r>
            <a:endParaRPr lang="en-GB" sz="1000" i="1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27651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42242"/>
          <a:stretch>
            <a:fillRect/>
          </a:stretch>
        </p:blipFill>
        <p:spPr>
          <a:xfrm>
            <a:off x="5292725" y="6167438"/>
            <a:ext cx="3887788" cy="808037"/>
          </a:xfrm>
        </p:spPr>
      </p:pic>
      <p:sp>
        <p:nvSpPr>
          <p:cNvPr id="27652" name="Rectangle 10"/>
          <p:cNvSpPr>
            <a:spLocks noChangeArrowheads="1"/>
          </p:cNvSpPr>
          <p:nvPr/>
        </p:nvSpPr>
        <p:spPr bwMode="auto">
          <a:xfrm>
            <a:off x="7380288" y="549275"/>
            <a:ext cx="1763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27653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</a:blip>
          <a:srcRect r="-8"/>
          <a:stretch>
            <a:fillRect/>
          </a:stretch>
        </p:blipFill>
        <p:spPr bwMode="auto">
          <a:xfrm>
            <a:off x="7524750" y="36513"/>
            <a:ext cx="14398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Content Placeholder 4"/>
          <p:cNvPicPr>
            <a:picLocks noChangeAspect="1"/>
          </p:cNvPicPr>
          <p:nvPr/>
        </p:nvPicPr>
        <p:blipFill>
          <a:blip r:embed="rId3"/>
          <a:srcRect r="44382"/>
          <a:stretch>
            <a:fillRect/>
          </a:stretch>
        </p:blipFill>
        <p:spPr bwMode="auto">
          <a:xfrm>
            <a:off x="0" y="6167438"/>
            <a:ext cx="37433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3743325" y="6167438"/>
            <a:ext cx="9366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4518025" y="6167438"/>
            <a:ext cx="9366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6838" y="146050"/>
            <a:ext cx="8229600" cy="835025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College Campus</a:t>
            </a:r>
          </a:p>
        </p:txBody>
      </p:sp>
      <p:pic>
        <p:nvPicPr>
          <p:cNvPr id="27658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525" y="4121150"/>
            <a:ext cx="31051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"/>
          <p:cNvPicPr>
            <a:picLocks noChangeAspect="1"/>
          </p:cNvPicPr>
          <p:nvPr/>
        </p:nvPicPr>
        <p:blipFill>
          <a:blip r:embed="rId6"/>
          <a:srcRect b="-146"/>
          <a:stretch>
            <a:fillRect/>
          </a:stretch>
        </p:blipFill>
        <p:spPr bwMode="auto">
          <a:xfrm>
            <a:off x="6003925" y="3121025"/>
            <a:ext cx="292735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3"/>
          <p:cNvPicPr>
            <a:picLocks noChangeAspect="1"/>
          </p:cNvPicPr>
          <p:nvPr/>
        </p:nvPicPr>
        <p:blipFill>
          <a:blip r:embed="rId7"/>
          <a:srcRect r="37" b="-73"/>
          <a:stretch>
            <a:fillRect/>
          </a:stretch>
        </p:blipFill>
        <p:spPr bwMode="auto">
          <a:xfrm>
            <a:off x="138113" y="1177925"/>
            <a:ext cx="5737225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/>
          <p:cNvPicPr>
            <a:picLocks noChangeAspect="1"/>
          </p:cNvPicPr>
          <p:nvPr/>
        </p:nvPicPr>
        <p:blipFill>
          <a:blip r:embed="rId8"/>
          <a:srcRect b="116"/>
          <a:stretch>
            <a:fillRect/>
          </a:stretch>
        </p:blipFill>
        <p:spPr bwMode="auto">
          <a:xfrm>
            <a:off x="3379788" y="4148138"/>
            <a:ext cx="313690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3925" y="1196975"/>
            <a:ext cx="2960688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54800" y="4368800"/>
            <a:ext cx="227647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88" y="0"/>
            <a:ext cx="9144001" cy="1052513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31100" y="735013"/>
            <a:ext cx="14620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cs typeface="+mn-cs"/>
              </a:rPr>
              <a:t>Believe  Inspire  Succeed</a:t>
            </a:r>
            <a:endParaRPr lang="en-GB" sz="1000" i="1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29699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42242"/>
          <a:stretch>
            <a:fillRect/>
          </a:stretch>
        </p:blipFill>
        <p:spPr>
          <a:xfrm>
            <a:off x="5292725" y="6148388"/>
            <a:ext cx="3887788" cy="809625"/>
          </a:xfrm>
        </p:spPr>
      </p:pic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7380288" y="549275"/>
            <a:ext cx="1763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29701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</a:blip>
          <a:srcRect r="-8"/>
          <a:stretch>
            <a:fillRect/>
          </a:stretch>
        </p:blipFill>
        <p:spPr bwMode="auto">
          <a:xfrm>
            <a:off x="7524750" y="36513"/>
            <a:ext cx="14398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Content Placeholder 4"/>
          <p:cNvPicPr>
            <a:picLocks noChangeAspect="1"/>
          </p:cNvPicPr>
          <p:nvPr/>
        </p:nvPicPr>
        <p:blipFill>
          <a:blip r:embed="rId3"/>
          <a:srcRect r="44382"/>
          <a:stretch>
            <a:fillRect/>
          </a:stretch>
        </p:blipFill>
        <p:spPr bwMode="auto">
          <a:xfrm>
            <a:off x="0" y="6148388"/>
            <a:ext cx="3743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3743325" y="61483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4518025" y="61483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6838" y="146050"/>
            <a:ext cx="8229600" cy="835025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Campus developments</a:t>
            </a:r>
          </a:p>
        </p:txBody>
      </p:sp>
      <p:pic>
        <p:nvPicPr>
          <p:cNvPr id="2970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438" y="3581400"/>
            <a:ext cx="2846387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"/>
          <p:cNvPicPr>
            <a:picLocks noChangeAspect="1"/>
          </p:cNvPicPr>
          <p:nvPr/>
        </p:nvPicPr>
        <p:blipFill>
          <a:blip r:embed="rId6"/>
          <a:srcRect b="40"/>
          <a:stretch>
            <a:fillRect/>
          </a:stretch>
        </p:blipFill>
        <p:spPr bwMode="auto">
          <a:xfrm>
            <a:off x="3384550" y="1277938"/>
            <a:ext cx="259397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8"/>
          <p:cNvPicPr>
            <a:picLocks noChangeAspect="1"/>
          </p:cNvPicPr>
          <p:nvPr/>
        </p:nvPicPr>
        <p:blipFill>
          <a:blip r:embed="rId7"/>
          <a:srcRect r="-38" b="63"/>
          <a:stretch>
            <a:fillRect/>
          </a:stretch>
        </p:blipFill>
        <p:spPr bwMode="auto">
          <a:xfrm>
            <a:off x="130175" y="1620838"/>
            <a:ext cx="2903538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4788" y="5441950"/>
            <a:ext cx="284003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20"/>
          <p:cNvPicPr>
            <a:picLocks noChangeAspect="1"/>
          </p:cNvPicPr>
          <p:nvPr/>
        </p:nvPicPr>
        <p:blipFill>
          <a:blip r:embed="rId9"/>
          <a:srcRect b="-165"/>
          <a:stretch>
            <a:fillRect/>
          </a:stretch>
        </p:blipFill>
        <p:spPr bwMode="auto">
          <a:xfrm>
            <a:off x="6313488" y="4659313"/>
            <a:ext cx="2573337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22"/>
          <p:cNvPicPr>
            <a:picLocks noChangeAspect="1"/>
          </p:cNvPicPr>
          <p:nvPr/>
        </p:nvPicPr>
        <p:blipFill>
          <a:blip r:embed="rId10"/>
          <a:srcRect b="153"/>
          <a:stretch>
            <a:fillRect/>
          </a:stretch>
        </p:blipFill>
        <p:spPr bwMode="auto">
          <a:xfrm>
            <a:off x="6297613" y="1125538"/>
            <a:ext cx="258603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26"/>
          <p:cNvPicPr>
            <a:picLocks noChangeAspect="1"/>
          </p:cNvPicPr>
          <p:nvPr/>
        </p:nvPicPr>
        <p:blipFill>
          <a:blip r:embed="rId11"/>
          <a:srcRect r="-12" b="53"/>
          <a:stretch>
            <a:fillRect/>
          </a:stretch>
        </p:blipFill>
        <p:spPr bwMode="auto">
          <a:xfrm>
            <a:off x="3376613" y="2982913"/>
            <a:ext cx="2601912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Picture 28"/>
          <p:cNvPicPr>
            <a:picLocks noChangeAspect="1"/>
          </p:cNvPicPr>
          <p:nvPr/>
        </p:nvPicPr>
        <p:blipFill>
          <a:blip r:embed="rId12"/>
          <a:srcRect b="11"/>
          <a:stretch>
            <a:fillRect/>
          </a:stretch>
        </p:blipFill>
        <p:spPr bwMode="auto">
          <a:xfrm>
            <a:off x="6297613" y="2905125"/>
            <a:ext cx="2586037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3381375" y="1125538"/>
            <a:ext cx="2601913" cy="295275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Drama &amp; Dance Studio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6289675" y="1125538"/>
            <a:ext cx="2603500" cy="295275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Media Studies Suite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3376613" y="2868613"/>
            <a:ext cx="2601912" cy="296862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Replacement College Roof</a:t>
            </a:r>
            <a:endParaRPr lang="en-GB" sz="1600" dirty="0"/>
          </a:p>
        </p:txBody>
      </p:sp>
      <p:sp>
        <p:nvSpPr>
          <p:cNvPr id="35" name="Rectangle 34"/>
          <p:cNvSpPr/>
          <p:nvPr/>
        </p:nvSpPr>
        <p:spPr>
          <a:xfrm>
            <a:off x="6297613" y="2871788"/>
            <a:ext cx="2581275" cy="296862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Photography Suite &amp; Darkroom</a:t>
            </a:r>
            <a:endParaRPr lang="en-GB" sz="1400" dirty="0"/>
          </a:p>
        </p:txBody>
      </p:sp>
      <p:pic>
        <p:nvPicPr>
          <p:cNvPr id="29718" name="Picture 11"/>
          <p:cNvPicPr>
            <a:picLocks noChangeAspect="1"/>
          </p:cNvPicPr>
          <p:nvPr/>
        </p:nvPicPr>
        <p:blipFill>
          <a:blip r:embed="rId13"/>
          <a:srcRect b="11"/>
          <a:stretch>
            <a:fillRect/>
          </a:stretch>
        </p:blipFill>
        <p:spPr bwMode="auto">
          <a:xfrm>
            <a:off x="3378200" y="4768850"/>
            <a:ext cx="2600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198438" y="1203325"/>
            <a:ext cx="2832100" cy="296863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Mathematics Block</a:t>
            </a:r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3382963" y="4668838"/>
            <a:ext cx="2603500" cy="295275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Refurbished Science Labs</a:t>
            </a:r>
            <a:endParaRPr lang="en-GB" sz="1600" dirty="0"/>
          </a:p>
        </p:txBody>
      </p:sp>
      <p:sp>
        <p:nvSpPr>
          <p:cNvPr id="41" name="Rectangle 40"/>
          <p:cNvSpPr/>
          <p:nvPr/>
        </p:nvSpPr>
        <p:spPr>
          <a:xfrm>
            <a:off x="6305550" y="4652963"/>
            <a:ext cx="2581275" cy="296862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Café 6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88" y="0"/>
            <a:ext cx="9144001" cy="1052513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31100" y="735013"/>
            <a:ext cx="14620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cs typeface="+mn-cs"/>
              </a:rPr>
              <a:t>Believe  Inspire  Succeed</a:t>
            </a:r>
            <a:endParaRPr lang="en-GB" sz="1000" i="1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31747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42242"/>
          <a:stretch>
            <a:fillRect/>
          </a:stretch>
        </p:blipFill>
        <p:spPr>
          <a:xfrm>
            <a:off x="5292725" y="6148388"/>
            <a:ext cx="3887788" cy="809625"/>
          </a:xfrm>
        </p:spPr>
      </p:pic>
      <p:sp>
        <p:nvSpPr>
          <p:cNvPr id="31748" name="Rectangle 10"/>
          <p:cNvSpPr>
            <a:spLocks noChangeArrowheads="1"/>
          </p:cNvSpPr>
          <p:nvPr/>
        </p:nvSpPr>
        <p:spPr bwMode="auto">
          <a:xfrm>
            <a:off x="7380288" y="549275"/>
            <a:ext cx="1763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31749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</a:blip>
          <a:srcRect r="-8"/>
          <a:stretch>
            <a:fillRect/>
          </a:stretch>
        </p:blipFill>
        <p:spPr bwMode="auto">
          <a:xfrm>
            <a:off x="7524750" y="36513"/>
            <a:ext cx="14398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Content Placeholder 4"/>
          <p:cNvPicPr>
            <a:picLocks noChangeAspect="1"/>
          </p:cNvPicPr>
          <p:nvPr/>
        </p:nvPicPr>
        <p:blipFill>
          <a:blip r:embed="rId3"/>
          <a:srcRect r="44382"/>
          <a:stretch>
            <a:fillRect/>
          </a:stretch>
        </p:blipFill>
        <p:spPr bwMode="auto">
          <a:xfrm>
            <a:off x="0" y="6148388"/>
            <a:ext cx="3743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3743325" y="61483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4518025" y="61483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6838" y="146050"/>
            <a:ext cx="8229600" cy="835025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Priority Schools Build Programme</a:t>
            </a:r>
            <a:endParaRPr lang="en-GB" sz="4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754" name="TextBox 3"/>
          <p:cNvSpPr txBox="1">
            <a:spLocks noChangeArrowheads="1"/>
          </p:cNvSpPr>
          <p:nvPr/>
        </p:nvSpPr>
        <p:spPr bwMode="auto">
          <a:xfrm>
            <a:off x="244475" y="1365250"/>
            <a:ext cx="57118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000">
                <a:solidFill>
                  <a:schemeClr val="tx2"/>
                </a:solidFill>
                <a:latin typeface="Calibri" pitchFamily="34" charset="0"/>
              </a:rPr>
              <a:t>Only one of 11 Schools in the South West to be chosen as part of the Priority Schools Building Programme</a:t>
            </a:r>
          </a:p>
          <a:p>
            <a:pPr marL="285750" indent="-285750">
              <a:buFont typeface="Arial" charset="0"/>
              <a:buChar char="•"/>
            </a:pPr>
            <a:endParaRPr lang="en-GB" sz="2000">
              <a:solidFill>
                <a:schemeClr val="tx2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2000">
                <a:solidFill>
                  <a:schemeClr val="tx2"/>
                </a:solidFill>
                <a:latin typeface="Calibri" pitchFamily="34" charset="0"/>
              </a:rPr>
              <a:t>Complete refurbishment or rebuild of the College Campus (Currently in the Feasibility stage)</a:t>
            </a:r>
          </a:p>
          <a:p>
            <a:pPr marL="285750" indent="-285750">
              <a:buFont typeface="Arial" charset="0"/>
              <a:buChar char="•"/>
            </a:pPr>
            <a:endParaRPr lang="en-GB" sz="200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31755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1408113"/>
            <a:ext cx="2847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9725" y="3924300"/>
            <a:ext cx="28448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348038" y="3716338"/>
            <a:ext cx="5645150" cy="2524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2"/>
                </a:solidFill>
                <a:latin typeface="+mn-lt"/>
                <a:cs typeface="+mn-cs"/>
              </a:rPr>
              <a:t>This will provide state of the art facilities and improve the majority of the College Campus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2"/>
                </a:solidFill>
                <a:latin typeface="+mn-lt"/>
                <a:cs typeface="+mn-cs"/>
              </a:rPr>
              <a:t>Start date – July 2018 (12-18 months build time)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2"/>
                </a:solidFill>
                <a:latin typeface="+mn-lt"/>
                <a:cs typeface="+mn-cs"/>
              </a:rPr>
              <a:t>Watch this space development at the College which is very exciting!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88" y="0"/>
            <a:ext cx="9144001" cy="1052513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31100" y="735013"/>
            <a:ext cx="14620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cs typeface="+mn-cs"/>
              </a:rPr>
              <a:t>Believe  Inspire  Succeed</a:t>
            </a:r>
            <a:endParaRPr lang="en-GB" sz="1000" i="1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42242"/>
          <a:stretch>
            <a:fillRect/>
          </a:stretch>
        </p:blipFill>
        <p:spPr>
          <a:xfrm>
            <a:off x="5292725" y="6148388"/>
            <a:ext cx="3887788" cy="809625"/>
          </a:xfrm>
        </p:spPr>
      </p:pic>
      <p:sp>
        <p:nvSpPr>
          <p:cNvPr id="33796" name="Rectangle 10"/>
          <p:cNvSpPr>
            <a:spLocks noChangeArrowheads="1"/>
          </p:cNvSpPr>
          <p:nvPr/>
        </p:nvSpPr>
        <p:spPr bwMode="auto">
          <a:xfrm>
            <a:off x="7380288" y="549275"/>
            <a:ext cx="1763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33797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</a:blip>
          <a:srcRect r="-8"/>
          <a:stretch>
            <a:fillRect/>
          </a:stretch>
        </p:blipFill>
        <p:spPr bwMode="auto">
          <a:xfrm>
            <a:off x="7524750" y="36513"/>
            <a:ext cx="14398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Content Placeholder 4"/>
          <p:cNvPicPr>
            <a:picLocks noChangeAspect="1"/>
          </p:cNvPicPr>
          <p:nvPr/>
        </p:nvPicPr>
        <p:blipFill>
          <a:blip r:embed="rId3"/>
          <a:srcRect r="44382"/>
          <a:stretch>
            <a:fillRect/>
          </a:stretch>
        </p:blipFill>
        <p:spPr bwMode="auto">
          <a:xfrm>
            <a:off x="0" y="6148388"/>
            <a:ext cx="3743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3743325" y="61483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4518025" y="61483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9688" y="133350"/>
            <a:ext cx="8229600" cy="833438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Curriculum + Assessment</a:t>
            </a:r>
          </a:p>
        </p:txBody>
      </p:sp>
      <p:grpSp>
        <p:nvGrpSpPr>
          <p:cNvPr id="33802" name="Group 15"/>
          <p:cNvGrpSpPr>
            <a:grpSpLocks/>
          </p:cNvGrpSpPr>
          <p:nvPr/>
        </p:nvGrpSpPr>
        <p:grpSpPr bwMode="auto">
          <a:xfrm>
            <a:off x="7159625" y="1154113"/>
            <a:ext cx="1844675" cy="5062537"/>
            <a:chOff x="7186979" y="1104791"/>
            <a:chExt cx="1915159" cy="5257254"/>
          </a:xfrm>
        </p:grpSpPr>
        <p:pic>
          <p:nvPicPr>
            <p:cNvPr id="33804" name="Picture 4" descr="D:\_MG_5549.jpg"/>
            <p:cNvPicPr>
              <a:picLocks noChangeAspect="1" noChangeArrowheads="1"/>
            </p:cNvPicPr>
            <p:nvPr/>
          </p:nvPicPr>
          <p:blipFill>
            <a:blip r:embed="rId5"/>
            <a:srcRect b="217"/>
            <a:stretch>
              <a:fillRect/>
            </a:stretch>
          </p:blipFill>
          <p:spPr bwMode="auto">
            <a:xfrm>
              <a:off x="7188810" y="1104791"/>
              <a:ext cx="1913328" cy="1244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5" name="Picture 5" descr="D:\_MG_5502.jpg"/>
            <p:cNvPicPr>
              <a:picLocks noChangeAspect="1" noChangeArrowheads="1"/>
            </p:cNvPicPr>
            <p:nvPr/>
          </p:nvPicPr>
          <p:blipFill>
            <a:blip r:embed="rId6"/>
            <a:srcRect b="-212"/>
            <a:stretch>
              <a:fillRect/>
            </a:stretch>
          </p:blipFill>
          <p:spPr bwMode="auto">
            <a:xfrm>
              <a:off x="7186979" y="2373181"/>
              <a:ext cx="1901472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6" name="Picture 18"/>
            <p:cNvPicPr>
              <a:picLocks noChangeAspect="1"/>
            </p:cNvPicPr>
            <p:nvPr/>
          </p:nvPicPr>
          <p:blipFill>
            <a:blip r:embed="rId7"/>
            <a:srcRect b="-66"/>
            <a:stretch>
              <a:fillRect/>
            </a:stretch>
          </p:blipFill>
          <p:spPr bwMode="auto">
            <a:xfrm>
              <a:off x="7194037" y="5120715"/>
              <a:ext cx="1887796" cy="1241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7" name="Picture 19"/>
            <p:cNvPicPr>
              <a:picLocks noChangeAspect="1"/>
            </p:cNvPicPr>
            <p:nvPr/>
          </p:nvPicPr>
          <p:blipFill>
            <a:blip r:embed="rId8"/>
            <a:srcRect t="4530"/>
            <a:stretch>
              <a:fillRect/>
            </a:stretch>
          </p:blipFill>
          <p:spPr bwMode="auto">
            <a:xfrm>
              <a:off x="7196751" y="3777124"/>
              <a:ext cx="1887796" cy="130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Content Placeholder 2"/>
          <p:cNvSpPr txBox="1">
            <a:spLocks/>
          </p:cNvSpPr>
          <p:nvPr/>
        </p:nvSpPr>
        <p:spPr>
          <a:xfrm>
            <a:off x="144463" y="1430338"/>
            <a:ext cx="7254875" cy="45259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3 years of Key Stage 3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2 years of Key Stage 4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Core Subject setting from Year </a:t>
            </a:r>
            <a:r>
              <a:rPr lang="en-GB" dirty="0"/>
              <a:t>9</a:t>
            </a:r>
            <a:endParaRPr lang="en-GB" dirty="0" smtClean="0"/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Focus on Quality First Teaching - Differentiation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Route Setting – reviewed annually – Challenge.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Regular Reporting (Interim and Profiles)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Student Development Department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Key Stage Coordinators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88" y="0"/>
            <a:ext cx="9144001" cy="1052513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31100" y="735013"/>
            <a:ext cx="14620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cs typeface="+mn-cs"/>
              </a:rPr>
              <a:t>Believe  Inspire  Succeed</a:t>
            </a:r>
            <a:endParaRPr lang="en-GB" sz="1000" i="1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35843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42242"/>
          <a:stretch>
            <a:fillRect/>
          </a:stretch>
        </p:blipFill>
        <p:spPr>
          <a:xfrm>
            <a:off x="5292725" y="6148388"/>
            <a:ext cx="3887788" cy="809625"/>
          </a:xfrm>
        </p:spPr>
      </p:pic>
      <p:sp>
        <p:nvSpPr>
          <p:cNvPr id="35844" name="Rectangle 10"/>
          <p:cNvSpPr>
            <a:spLocks noChangeArrowheads="1"/>
          </p:cNvSpPr>
          <p:nvPr/>
        </p:nvSpPr>
        <p:spPr bwMode="auto">
          <a:xfrm>
            <a:off x="7380288" y="549275"/>
            <a:ext cx="1763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35845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</a:blip>
          <a:srcRect r="-8"/>
          <a:stretch>
            <a:fillRect/>
          </a:stretch>
        </p:blipFill>
        <p:spPr bwMode="auto">
          <a:xfrm>
            <a:off x="7524750" y="36513"/>
            <a:ext cx="14398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Content Placeholder 4"/>
          <p:cNvPicPr>
            <a:picLocks noChangeAspect="1"/>
          </p:cNvPicPr>
          <p:nvPr/>
        </p:nvPicPr>
        <p:blipFill>
          <a:blip r:embed="rId3"/>
          <a:srcRect r="44382"/>
          <a:stretch>
            <a:fillRect/>
          </a:stretch>
        </p:blipFill>
        <p:spPr bwMode="auto">
          <a:xfrm>
            <a:off x="0" y="6148388"/>
            <a:ext cx="3743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3743325" y="61483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Content Placeholder 4"/>
          <p:cNvPicPr>
            <a:picLocks noChangeAspect="1"/>
          </p:cNvPicPr>
          <p:nvPr/>
        </p:nvPicPr>
        <p:blipFill>
          <a:blip r:embed="rId3"/>
          <a:srcRect l="42242" r="43854"/>
          <a:stretch>
            <a:fillRect/>
          </a:stretch>
        </p:blipFill>
        <p:spPr bwMode="auto">
          <a:xfrm>
            <a:off x="4518025" y="61483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9688" y="133350"/>
            <a:ext cx="8229600" cy="833438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Target Setting – Routes to Success</a:t>
            </a:r>
            <a:endParaRPr lang="en-GB" sz="4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35850" name="Group 26"/>
          <p:cNvGrpSpPr>
            <a:grpSpLocks/>
          </p:cNvGrpSpPr>
          <p:nvPr/>
        </p:nvGrpSpPr>
        <p:grpSpPr bwMode="auto">
          <a:xfrm>
            <a:off x="71438" y="1106488"/>
            <a:ext cx="1863725" cy="5130800"/>
            <a:chOff x="72112" y="1106611"/>
            <a:chExt cx="1863405" cy="5130701"/>
          </a:xfrm>
        </p:grpSpPr>
        <p:pic>
          <p:nvPicPr>
            <p:cNvPr id="35855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113" y="1106611"/>
              <a:ext cx="1863404" cy="1242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6" name="Picture 2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114" y="2413076"/>
              <a:ext cx="1859920" cy="1239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7" name="Picture 23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2113" y="3705352"/>
              <a:ext cx="1859920" cy="1239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8" name="Picture 2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2112" y="4997365"/>
              <a:ext cx="1859921" cy="1239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8" name="Diagram 17"/>
          <p:cNvGraphicFramePr/>
          <p:nvPr/>
        </p:nvGraphicFramePr>
        <p:xfrm>
          <a:off x="2733239" y="3033049"/>
          <a:ext cx="5295145" cy="3519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5852" name="TextBox 1"/>
          <p:cNvSpPr txBox="1">
            <a:spLocks noChangeArrowheads="1"/>
          </p:cNvSpPr>
          <p:nvPr/>
        </p:nvSpPr>
        <p:spPr bwMode="auto">
          <a:xfrm>
            <a:off x="2051050" y="1196975"/>
            <a:ext cx="691356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Calibri" pitchFamily="34" charset="0"/>
              </a:rPr>
              <a:t>Routes to Success – New Target Setting and Assessment Process , plotting your child’s route through KS3 in to KS4 using GCSE grading criteria.</a:t>
            </a:r>
          </a:p>
          <a:p>
            <a:endParaRPr lang="en-GB" sz="1400">
              <a:latin typeface="Calibri" pitchFamily="34" charset="0"/>
            </a:endParaRPr>
          </a:p>
          <a:p>
            <a:r>
              <a:rPr lang="en-GB" sz="2400">
                <a:latin typeface="Calibri" pitchFamily="34" charset="0"/>
              </a:rPr>
              <a:t>How do we decide on these Targets / Routes?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rot="-759323">
            <a:off x="3427413" y="4157663"/>
            <a:ext cx="3533775" cy="46196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Calibri" pitchFamily="34" charset="0"/>
              </a:rPr>
              <a:t>Challenging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 rot="-759323">
            <a:off x="3427413" y="4157663"/>
            <a:ext cx="3533775" cy="4619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Calibri" pitchFamily="34" charset="0"/>
              </a:rPr>
              <a:t>Reviewed each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4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1102</Words>
  <Application>Microsoft Office PowerPoint</Application>
  <PresentationFormat>On-screen Show (4:3)</PresentationFormat>
  <Paragraphs>280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Arial</vt:lpstr>
      <vt:lpstr>Century Gothic</vt:lpstr>
      <vt:lpstr>Times New Roman</vt:lpstr>
      <vt:lpstr>Symbol</vt:lpstr>
      <vt:lpstr>Office Theme</vt:lpstr>
      <vt:lpstr>Sidmouth College</vt:lpstr>
      <vt:lpstr>Discussion</vt:lpstr>
      <vt:lpstr>GCSE Subject Performance</vt:lpstr>
      <vt:lpstr>OFSTED Recognition</vt:lpstr>
      <vt:lpstr>The College Campus</vt:lpstr>
      <vt:lpstr>Campus developments</vt:lpstr>
      <vt:lpstr>Priority Schools Build Programme</vt:lpstr>
      <vt:lpstr>Curriculum + Assessment</vt:lpstr>
      <vt:lpstr>Target Setting – Routes to Success</vt:lpstr>
      <vt:lpstr>The College Day</vt:lpstr>
      <vt:lpstr>The College Day</vt:lpstr>
      <vt:lpstr>Student Support</vt:lpstr>
      <vt:lpstr>The Sidmouth College Way</vt:lpstr>
      <vt:lpstr>Admission Application Arrangements –Y5</vt:lpstr>
      <vt:lpstr>Admissions Criteria</vt:lpstr>
      <vt:lpstr>Yr 5 Opportunities to visit Sidmouth</vt:lpstr>
      <vt:lpstr>Stakeholders’ Opinions of Sidmouth</vt:lpstr>
      <vt:lpstr>Stakeholders’ Opinions of Sidmouth</vt:lpstr>
      <vt:lpstr>Open Evening 2017-18 - Feedback</vt:lpstr>
      <vt:lpstr>Open Evening 2017-18 - Feedback</vt:lpstr>
      <vt:lpstr>Questions?</vt:lpstr>
    </vt:vector>
  </TitlesOfParts>
  <Company>Sidmouth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Sidmouth College</dc:title>
  <dc:creator>Kylie Joyce</dc:creator>
  <cp:lastModifiedBy>svaughan</cp:lastModifiedBy>
  <cp:revision>59</cp:revision>
  <dcterms:created xsi:type="dcterms:W3CDTF">2013-02-11T09:41:04Z</dcterms:created>
  <dcterms:modified xsi:type="dcterms:W3CDTF">2017-11-16T19:44:46Z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3878497</vt:lpwstr>
  </property>
  <property fmtid="{D5CDD505-2E9C-101B-9397-08002B2CF9AE}" pid="3" name="NXPowerLiteSettings">
    <vt:lpwstr>F74006B004C800</vt:lpwstr>
  </property>
  <property fmtid="{D5CDD505-2E9C-101B-9397-08002B2CF9AE}" pid="4" name="NXPowerLiteVersion">
    <vt:lpwstr>S7.0.8</vt:lpwstr>
  </property>
</Properties>
</file>